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75" r:id="rId2"/>
    <p:sldId id="317" r:id="rId3"/>
    <p:sldId id="274" r:id="rId4"/>
    <p:sldId id="268" r:id="rId5"/>
    <p:sldId id="267" r:id="rId6"/>
    <p:sldId id="341" r:id="rId7"/>
    <p:sldId id="348" r:id="rId8"/>
    <p:sldId id="387" r:id="rId9"/>
    <p:sldId id="423" r:id="rId10"/>
    <p:sldId id="398" r:id="rId11"/>
    <p:sldId id="342" r:id="rId12"/>
    <p:sldId id="379" r:id="rId13"/>
    <p:sldId id="388" r:id="rId14"/>
    <p:sldId id="389" r:id="rId15"/>
    <p:sldId id="390" r:id="rId16"/>
    <p:sldId id="394" r:id="rId17"/>
    <p:sldId id="396" r:id="rId18"/>
    <p:sldId id="413" r:id="rId19"/>
    <p:sldId id="395" r:id="rId20"/>
    <p:sldId id="403" r:id="rId21"/>
    <p:sldId id="400" r:id="rId22"/>
    <p:sldId id="408" r:id="rId23"/>
    <p:sldId id="392" r:id="rId24"/>
    <p:sldId id="402" r:id="rId25"/>
    <p:sldId id="393" r:id="rId26"/>
    <p:sldId id="415" r:id="rId27"/>
    <p:sldId id="421" r:id="rId28"/>
    <p:sldId id="420" r:id="rId29"/>
    <p:sldId id="419" r:id="rId30"/>
    <p:sldId id="416" r:id="rId31"/>
    <p:sldId id="418" r:id="rId32"/>
    <p:sldId id="410" r:id="rId33"/>
    <p:sldId id="417" r:id="rId34"/>
    <p:sldId id="381" r:id="rId35"/>
    <p:sldId id="383" r:id="rId36"/>
    <p:sldId id="411" r:id="rId37"/>
    <p:sldId id="378" r:id="rId38"/>
    <p:sldId id="380" r:id="rId39"/>
    <p:sldId id="382" r:id="rId40"/>
    <p:sldId id="343" r:id="rId41"/>
    <p:sldId id="349" r:id="rId42"/>
    <p:sldId id="316" r:id="rId43"/>
    <p:sldId id="270" r:id="rId44"/>
    <p:sldId id="407" r:id="rId45"/>
    <p:sldId id="404" r:id="rId46"/>
    <p:sldId id="405" r:id="rId47"/>
    <p:sldId id="412" r:id="rId48"/>
    <p:sldId id="385" r:id="rId49"/>
    <p:sldId id="397" r:id="rId50"/>
    <p:sldId id="350" r:id="rId51"/>
    <p:sldId id="386" r:id="rId52"/>
    <p:sldId id="377" r:id="rId53"/>
    <p:sldId id="257" r:id="rId54"/>
    <p:sldId id="259" r:id="rId55"/>
    <p:sldId id="399" r:id="rId56"/>
    <p:sldId id="401" r:id="rId57"/>
    <p:sldId id="37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119C22-46C1-471A-8D2E-3D0968C956A4}">
          <p14:sldIdLst>
            <p14:sldId id="375"/>
            <p14:sldId id="317"/>
            <p14:sldId id="274"/>
            <p14:sldId id="268"/>
            <p14:sldId id="267"/>
            <p14:sldId id="341"/>
            <p14:sldId id="348"/>
            <p14:sldId id="387"/>
            <p14:sldId id="423"/>
            <p14:sldId id="398"/>
            <p14:sldId id="342"/>
            <p14:sldId id="379"/>
            <p14:sldId id="388"/>
            <p14:sldId id="389"/>
            <p14:sldId id="390"/>
            <p14:sldId id="394"/>
            <p14:sldId id="396"/>
            <p14:sldId id="413"/>
            <p14:sldId id="395"/>
            <p14:sldId id="403"/>
            <p14:sldId id="400"/>
            <p14:sldId id="408"/>
            <p14:sldId id="392"/>
            <p14:sldId id="402"/>
            <p14:sldId id="393"/>
            <p14:sldId id="415"/>
            <p14:sldId id="421"/>
            <p14:sldId id="420"/>
            <p14:sldId id="419"/>
            <p14:sldId id="416"/>
            <p14:sldId id="418"/>
            <p14:sldId id="410"/>
            <p14:sldId id="417"/>
            <p14:sldId id="381"/>
            <p14:sldId id="383"/>
            <p14:sldId id="411"/>
            <p14:sldId id="378"/>
            <p14:sldId id="380"/>
            <p14:sldId id="382"/>
            <p14:sldId id="343"/>
            <p14:sldId id="349"/>
            <p14:sldId id="316"/>
            <p14:sldId id="270"/>
            <p14:sldId id="407"/>
            <p14:sldId id="404"/>
            <p14:sldId id="405"/>
            <p14:sldId id="412"/>
            <p14:sldId id="385"/>
            <p14:sldId id="397"/>
            <p14:sldId id="350"/>
            <p14:sldId id="386"/>
            <p14:sldId id="377"/>
            <p14:sldId id="257"/>
            <p14:sldId id="259"/>
            <p14:sldId id="399"/>
            <p14:sldId id="40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1" autoAdjust="0"/>
    <p:restoredTop sz="84198" autoAdjust="0"/>
  </p:normalViewPr>
  <p:slideViewPr>
    <p:cSldViewPr showGuides="1">
      <p:cViewPr varScale="1">
        <p:scale>
          <a:sx n="70" d="100"/>
          <a:sy n="70" d="100"/>
        </p:scale>
        <p:origin x="298" y="43"/>
      </p:cViewPr>
      <p:guideLst>
        <p:guide orient="horz" pos="33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1CAF8-0FE4-40D7-8113-ECB2ACD6C27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25486-06DB-4B2A-8CDF-9AA474C7F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69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Acknowledge</a:t>
            </a:r>
            <a:r>
              <a:rPr lang="en-US" sz="1800" baseline="0" dirty="0"/>
              <a:t> the Omics community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aseline="0" dirty="0"/>
              <a:t>Some pressure representing the entire community, but then again, none of them should be in this room (parallel session)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aseline="0" dirty="0"/>
              <a:t>We will try to give an overview of the field and the intention is not to show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aseline="0" dirty="0"/>
              <a:t>The data shown is mostly from our labs, but some of it is from others in the field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aseline="0" dirty="0"/>
              <a:t>We would like to mention that we try to acknowledge everyone and apologize if we failed to do 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aseline="0" dirty="0"/>
              <a:t>This is an interactive session and we invite you to please interrupt us!!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3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3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03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83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6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80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62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96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46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21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Seq</a:t>
            </a:r>
            <a:r>
              <a:rPr lang="en-US" baseline="0" dirty="0"/>
              <a:t> and You Shall Find”: Modern genomics is about using sequencing as a molecular readout of some specific biology. Now that we have a reference genome to map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37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Scales/levels</a:t>
            </a:r>
            <a:r>
              <a:rPr lang="en-US" baseline="0" dirty="0"/>
              <a:t> and processes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10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53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46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67A76-BB21-4966-8F6F-2E9A1A66AAD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6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7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ChIP</a:t>
            </a:r>
            <a:r>
              <a:rPr lang="en-US" dirty="0"/>
              <a:t> really about using nuclear</a:t>
            </a:r>
            <a:r>
              <a:rPr lang="en-US" baseline="0" dirty="0"/>
              <a:t> landmarks? – they are typically not fixed. It’s more of a selective enrichment process + seq. The new Hi-C methods are doing the same thing: </a:t>
            </a:r>
            <a:r>
              <a:rPr lang="en-US" baseline="0" dirty="0" err="1"/>
              <a:t>ChIA</a:t>
            </a:r>
            <a:r>
              <a:rPr lang="en-US" baseline="0" dirty="0"/>
              <a:t>-PET and Capture-C do selective enrichment of ligation-junctions. Maybe methods could be classified as follows:</a:t>
            </a:r>
          </a:p>
          <a:p>
            <a:endParaRPr lang="en-US" baseline="0" dirty="0"/>
          </a:p>
          <a:p>
            <a:r>
              <a:rPr lang="en-US" baseline="0" dirty="0"/>
              <a:t>Capturing single fragments</a:t>
            </a:r>
          </a:p>
          <a:p>
            <a:r>
              <a:rPr lang="en-US" baseline="0" dirty="0"/>
              <a:t>0.  Genome assembly: sequence the linear genome in an unbiased/comprehensive manner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</a:t>
            </a:r>
            <a:r>
              <a:rPr lang="en-US" baseline="0" dirty="0" err="1"/>
              <a:t>DamID</a:t>
            </a:r>
            <a:r>
              <a:rPr lang="en-US" baseline="0" dirty="0"/>
              <a:t>: locate regions of the genome that touch nuclear landmarks by “painting” them and selective (bisulfite) sequencing.</a:t>
            </a:r>
          </a:p>
          <a:p>
            <a:pPr marL="228600" indent="-228600">
              <a:buAutoNum type="arabicPeriod" startAt="2"/>
            </a:pPr>
            <a:r>
              <a:rPr lang="en-US" baseline="0" dirty="0" err="1"/>
              <a:t>ChIP</a:t>
            </a:r>
            <a:r>
              <a:rPr lang="en-US" baseline="0" dirty="0"/>
              <a:t>: locate things that bind on the linear genome by selective enrichment of fragments then sequencing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Capturing ligations of proximal fragments</a:t>
            </a:r>
          </a:p>
          <a:p>
            <a:pPr marL="0" indent="0">
              <a:buNone/>
            </a:pPr>
            <a:r>
              <a:rPr lang="en-US" baseline="0" dirty="0"/>
              <a:t>3.  3C/Hi-C: identify ligation junctions in an unbiased manner</a:t>
            </a:r>
          </a:p>
          <a:p>
            <a:pPr marL="0" indent="0">
              <a:buNone/>
            </a:pPr>
            <a:r>
              <a:rPr lang="en-US" baseline="0" dirty="0"/>
              <a:t>4.  Capture-C/PET: identify specific ligation junctions by selective enrichment then sequencing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F8A1D1-7F69-4ADE-8741-3BFB3D7F0E1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64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Each locus in a (</a:t>
            </a:r>
            <a:r>
              <a:rPr dirty="0" err="1"/>
              <a:t>karyotypically</a:t>
            </a:r>
            <a:r>
              <a:rPr dirty="0"/>
              <a:t> normal) cell has </a:t>
            </a:r>
            <a:r>
              <a:rPr i="1" dirty="0"/>
              <a:t>n</a:t>
            </a:r>
            <a:r>
              <a:rPr dirty="0"/>
              <a:t>=2 possible interactions that can be measured.</a:t>
            </a:r>
          </a:p>
        </p:txBody>
      </p:sp>
    </p:spTree>
    <p:extLst>
      <p:ext uri="{BB962C8B-B14F-4D97-AF65-F5344CB8AC3E}">
        <p14:creationId xmlns:p14="http://schemas.microsoft.com/office/powerpoint/2010/main" val="160740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Elizabeth Finn Started a nice discussion on this at 4DN on</a:t>
            </a:r>
            <a:r>
              <a:rPr lang="en-US" baseline="0" dirty="0"/>
              <a:t> Monday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1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Gavrilov</a:t>
            </a:r>
            <a:r>
              <a:rPr lang="en-US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en-US" b="1" dirty="0">
                <a:latin typeface="Arial" charset="0"/>
                <a:cs typeface="Arial" charset="0"/>
              </a:rPr>
              <a:t>Figure 4. </a:t>
            </a:r>
            <a:r>
              <a:rPr lang="en-US" altLang="en-US" dirty="0">
                <a:latin typeface="Arial" charset="0"/>
                <a:cs typeface="Arial" charset="0"/>
              </a:rPr>
              <a:t>Electron microscopic analysis of the insoluble 3C material from liver cells at different steps of the 3C procedure. After formaldehyde cross-linking (A and A’), after isolation of nuclei and extraction with 0.3% SDS followed by 1.8% Triton X-100 (B and B’) and after digestion with </a:t>
            </a:r>
            <a:r>
              <a:rPr lang="en-US" altLang="en-US" dirty="0" err="1">
                <a:latin typeface="Arial" charset="0"/>
                <a:cs typeface="Arial" charset="0"/>
              </a:rPr>
              <a:t>HindIII</a:t>
            </a:r>
            <a:r>
              <a:rPr lang="en-US" altLang="en-US" dirty="0">
                <a:latin typeface="Arial" charset="0"/>
                <a:cs typeface="Arial" charset="0"/>
              </a:rPr>
              <a:t> restriction endonuclease followed by extraction with 1.6% SDS (C and C’). Panels below show the enlarged framed region of the above images. Scale bars: 1 µm (A–C) and 250 nm (A’–C’).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2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67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8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5486-06DB-4B2A-8CDF-9AA474C7F7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5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7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8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21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0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5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6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2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6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5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777A2-0DE6-4ABD-9919-192413B367B6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BADEA-B311-4D59-BD1A-43D10EF62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2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hyperlink" Target="http://54.226.191.115/app/?config=fhzCBJLYQu2b5J80eKG0N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3355973"/>
          </a:xfrm>
        </p:spPr>
        <p:txBody>
          <a:bodyPr>
            <a:normAutofit/>
          </a:bodyPr>
          <a:lstStyle/>
          <a:p>
            <a:r>
              <a:rPr lang="en-US" dirty="0"/>
              <a:t>Hi-C Data Analysis Bootcamp</a:t>
            </a:r>
            <a:br>
              <a:rPr lang="en-US" dirty="0"/>
            </a:br>
            <a:r>
              <a:rPr lang="en-US" sz="3200" dirty="0"/>
              <a:t>Harvard Medical School</a:t>
            </a:r>
            <a:r>
              <a:rPr lang="en-US" dirty="0"/>
              <a:t>, </a:t>
            </a:r>
            <a:br>
              <a:rPr lang="en-US" dirty="0"/>
            </a:br>
            <a:r>
              <a:rPr lang="en-US" sz="3200" dirty="0"/>
              <a:t>May 8th, 2018</a:t>
            </a:r>
            <a:br>
              <a:rPr lang="en-US" dirty="0"/>
            </a:br>
            <a:endParaRPr lang="en-US" b="1" dirty="0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152399" y="871888"/>
            <a:ext cx="23198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100" dirty="0">
                <a:solidFill>
                  <a:schemeClr val="accent2"/>
                </a:solidFill>
                <a:latin typeface="Adobe Caslon Pro" charset="0"/>
              </a:rPr>
              <a:t>P</a:t>
            </a:r>
            <a:r>
              <a:rPr lang="en-US" altLang="en-US" sz="1000" dirty="0">
                <a:solidFill>
                  <a:schemeClr val="accent2"/>
                </a:solidFill>
                <a:latin typeface="Adobe Caslon Pro" charset="0"/>
              </a:rPr>
              <a:t>ROGRAM IN </a:t>
            </a:r>
            <a:r>
              <a:rPr lang="en-US" altLang="en-US" sz="1100" dirty="0">
                <a:solidFill>
                  <a:schemeClr val="accent2"/>
                </a:solidFill>
                <a:latin typeface="Adobe Caslon Pro" charset="0"/>
              </a:rPr>
              <a:t>S</a:t>
            </a:r>
            <a:r>
              <a:rPr lang="en-US" altLang="en-US" sz="1000" dirty="0">
                <a:solidFill>
                  <a:schemeClr val="accent2"/>
                </a:solidFill>
                <a:latin typeface="Adobe Caslon Pro" charset="0"/>
              </a:rPr>
              <a:t>YSTEMS </a:t>
            </a:r>
            <a:r>
              <a:rPr lang="en-US" altLang="en-US" sz="1100" dirty="0">
                <a:solidFill>
                  <a:schemeClr val="accent2"/>
                </a:solidFill>
                <a:latin typeface="Adobe Caslon Pro" charset="0"/>
              </a:rPr>
              <a:t>B</a:t>
            </a:r>
            <a:r>
              <a:rPr lang="en-US" altLang="en-US" sz="1000" dirty="0">
                <a:solidFill>
                  <a:schemeClr val="accent2"/>
                </a:solidFill>
                <a:latin typeface="Adobe Caslon Pro" charset="0"/>
              </a:rPr>
              <a:t>IOLOGY</a:t>
            </a:r>
          </a:p>
        </p:txBody>
      </p:sp>
      <p:pic>
        <p:nvPicPr>
          <p:cNvPr id="8" name="Picture 15" descr="PSB_offici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599062" cy="6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UMMS-Inf-2col-0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3" y="272716"/>
            <a:ext cx="577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36863" y="595577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Johan Gibcus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4143"/>
            <a:ext cx="3116580" cy="160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5B0D-CEEB-4268-83D5-663EEDE1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protocol publications on Hi-C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1469-0772-4EF8-AFE3-0D0217C3C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52998"/>
          </a:xfrm>
        </p:spPr>
        <p:txBody>
          <a:bodyPr>
            <a:noAutofit/>
          </a:bodyPr>
          <a:lstStyle/>
          <a:p>
            <a:r>
              <a:rPr lang="en-US" sz="2400" dirty="0"/>
              <a:t>Hi-C original:</a:t>
            </a:r>
            <a:r>
              <a:rPr lang="en-US" sz="2800" dirty="0"/>
              <a:t>	Lieberman-Aiden et al., </a:t>
            </a:r>
            <a:r>
              <a:rPr lang="en-US" sz="2400" i="1" dirty="0"/>
              <a:t>Science</a:t>
            </a:r>
            <a:r>
              <a:rPr lang="en-US" sz="2400" dirty="0"/>
              <a:t> 2010</a:t>
            </a:r>
            <a:endParaRPr lang="en-US" sz="2800" dirty="0"/>
          </a:p>
          <a:p>
            <a:r>
              <a:rPr lang="en-US" sz="2400" dirty="0"/>
              <a:t>Hi-C 1.0:</a:t>
            </a:r>
            <a:r>
              <a:rPr lang="en-US" sz="2800" dirty="0"/>
              <a:t>		Belton-JM et al., </a:t>
            </a:r>
            <a:r>
              <a:rPr lang="en-US" sz="2400" i="1" dirty="0"/>
              <a:t>Methods</a:t>
            </a:r>
            <a:r>
              <a:rPr lang="en-US" sz="2400" dirty="0"/>
              <a:t> 2012</a:t>
            </a:r>
            <a:endParaRPr lang="en-US" sz="2800" dirty="0"/>
          </a:p>
          <a:p>
            <a:r>
              <a:rPr lang="en-US" sz="2400" dirty="0"/>
              <a:t>In situ Hi-C:</a:t>
            </a:r>
            <a:r>
              <a:rPr lang="en-US" sz="2800" dirty="0"/>
              <a:t>		Rao et al., </a:t>
            </a:r>
            <a:r>
              <a:rPr lang="en-US" sz="2400" i="1" dirty="0"/>
              <a:t>Cell</a:t>
            </a:r>
            <a:r>
              <a:rPr lang="en-US" sz="2400" dirty="0"/>
              <a:t> 201</a:t>
            </a:r>
            <a:r>
              <a:rPr lang="en-US" sz="2800" dirty="0"/>
              <a:t>4</a:t>
            </a:r>
          </a:p>
          <a:p>
            <a:r>
              <a:rPr lang="en-US" sz="2400" dirty="0"/>
              <a:t>Single cell:</a:t>
            </a:r>
            <a:r>
              <a:rPr lang="en-US" sz="2800" dirty="0"/>
              <a:t>		Nagano et al., </a:t>
            </a:r>
            <a:r>
              <a:rPr lang="en-US" sz="2400" i="1" dirty="0"/>
              <a:t>Genome Biology </a:t>
            </a:r>
            <a:r>
              <a:rPr lang="en-US" sz="2400" dirty="0"/>
              <a:t>2015</a:t>
            </a:r>
            <a:endParaRPr lang="en-US" sz="2800" dirty="0"/>
          </a:p>
          <a:p>
            <a:r>
              <a:rPr lang="en-US" sz="2400" dirty="0"/>
              <a:t>Hi-C 2.0:	</a:t>
            </a:r>
            <a:r>
              <a:rPr lang="en-US" sz="2800" dirty="0"/>
              <a:t>	Belaghzal et al., </a:t>
            </a:r>
            <a:r>
              <a:rPr lang="en-US" sz="2400" i="1" dirty="0"/>
              <a:t>Methods</a:t>
            </a:r>
            <a:r>
              <a:rPr lang="en-US" sz="2400" dirty="0"/>
              <a:t> 2017</a:t>
            </a:r>
            <a:endParaRPr lang="en-US" sz="2800" dirty="0"/>
          </a:p>
          <a:p>
            <a:r>
              <a:rPr lang="en-US" sz="2400" dirty="0"/>
              <a:t>DLO-Hi-C</a:t>
            </a:r>
            <a:r>
              <a:rPr lang="en-US" sz="2800" dirty="0"/>
              <a:t>		Lin et al., </a:t>
            </a:r>
            <a:r>
              <a:rPr lang="en-US" sz="2400" i="1" dirty="0"/>
              <a:t>Nature Genetics </a:t>
            </a:r>
            <a:r>
              <a:rPr lang="en-US" sz="2400" dirty="0"/>
              <a:t>2018</a:t>
            </a:r>
            <a:endParaRPr lang="en-US" sz="2800" dirty="0"/>
          </a:p>
          <a:p>
            <a:r>
              <a:rPr lang="en-US" sz="2400" dirty="0"/>
              <a:t>Hi-C improving:</a:t>
            </a:r>
            <a:r>
              <a:rPr lang="en-US" sz="2800" dirty="0"/>
              <a:t>	Golloshi et al., </a:t>
            </a:r>
            <a:r>
              <a:rPr lang="en-US" sz="2400" i="1" dirty="0"/>
              <a:t>Methods</a:t>
            </a:r>
            <a:r>
              <a:rPr lang="en-US" sz="2400" dirty="0"/>
              <a:t> 2018</a:t>
            </a:r>
            <a:endParaRPr lang="en-US" sz="2800" dirty="0"/>
          </a:p>
          <a:p>
            <a:r>
              <a:rPr lang="en-US" sz="2400" dirty="0"/>
              <a:t>Hi-C quality:</a:t>
            </a:r>
            <a:r>
              <a:rPr lang="en-US" sz="2800" dirty="0"/>
              <a:t>	</a:t>
            </a:r>
            <a:r>
              <a:rPr lang="en-US" sz="2800" dirty="0" err="1"/>
              <a:t>Oddes</a:t>
            </a:r>
            <a:r>
              <a:rPr lang="en-US" sz="2800" dirty="0"/>
              <a:t> et al., </a:t>
            </a:r>
            <a:r>
              <a:rPr lang="en-US" sz="2400" i="1" dirty="0" err="1"/>
              <a:t>BioRxiv</a:t>
            </a:r>
            <a:r>
              <a:rPr lang="en-US" sz="2400" i="1" dirty="0"/>
              <a:t> </a:t>
            </a:r>
            <a:r>
              <a:rPr lang="en-US" sz="2400" dirty="0"/>
              <a:t>2018</a:t>
            </a:r>
          </a:p>
          <a:p>
            <a:r>
              <a:rPr lang="en-US" sz="2400" dirty="0"/>
              <a:t>Arima 1-day Hi-C:	</a:t>
            </a:r>
            <a:r>
              <a:rPr lang="en-US" sz="2800" dirty="0" err="1"/>
              <a:t>Ghurye</a:t>
            </a:r>
            <a:r>
              <a:rPr lang="en-US" sz="2800" dirty="0"/>
              <a:t> et al., </a:t>
            </a:r>
            <a:r>
              <a:rPr lang="en-US" sz="2400" i="1" dirty="0" err="1"/>
              <a:t>BioRxiv</a:t>
            </a:r>
            <a:r>
              <a:rPr lang="en-US" sz="2400" dirty="0"/>
              <a:t> 2018	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382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6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Hi-C: What we C</a:t>
            </a:r>
          </a:p>
        </p:txBody>
      </p:sp>
      <p:sp>
        <p:nvSpPr>
          <p:cNvPr id="9219" name="Rectangle 8"/>
          <p:cNvSpPr>
            <a:spLocks noChangeArrowheads="1"/>
          </p:cNvSpPr>
          <p:nvPr/>
        </p:nvSpPr>
        <p:spPr bwMode="auto">
          <a:xfrm>
            <a:off x="0" y="6315218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j-lt"/>
              </a:rPr>
              <a:t>Lieberman-Aiden et al., </a:t>
            </a:r>
            <a:r>
              <a:rPr lang="en-US" altLang="en-US" sz="1400" i="1" dirty="0">
                <a:latin typeface="+mj-lt"/>
              </a:rPr>
              <a:t>Science </a:t>
            </a:r>
            <a:r>
              <a:rPr lang="en-US" altLang="en-US" sz="1400" dirty="0">
                <a:latin typeface="+mj-lt"/>
              </a:rPr>
              <a:t>2009</a:t>
            </a:r>
          </a:p>
          <a:p>
            <a:pPr algn="r" eaLnBrk="1" hangingPunct="1"/>
            <a:r>
              <a:rPr lang="en-US" sz="1400" dirty="0">
                <a:latin typeface="+mj-lt"/>
              </a:rPr>
              <a:t>Belaghzal et al., </a:t>
            </a:r>
            <a:r>
              <a:rPr lang="en-US" sz="1400" i="1" dirty="0">
                <a:latin typeface="+mj-lt"/>
              </a:rPr>
              <a:t>Methods </a:t>
            </a:r>
            <a:r>
              <a:rPr lang="en-US" sz="1400" dirty="0">
                <a:latin typeface="+mj-lt"/>
              </a:rPr>
              <a:t>2017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228600" y="5029200"/>
            <a:ext cx="8686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rmAutofit fontScale="62500" lnSpcReduction="20000"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Calibri" pitchFamily="34" charset="0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Font typeface="Courier New" charset="0"/>
              <a:buChar char="o"/>
              <a:defRPr sz="2800">
                <a:solidFill>
                  <a:schemeClr val="accent6"/>
                </a:solidFill>
                <a:latin typeface="Calibri" pitchFamily="34" charset="0"/>
                <a:ea typeface="Calibri" charset="0"/>
                <a:cs typeface="Calibri" pitchFamily="34" charset="0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•"/>
              <a:defRPr sz="2400">
                <a:solidFill>
                  <a:srgbClr val="006700"/>
                </a:solidFill>
                <a:latin typeface="Calibri" pitchFamily="34" charset="0"/>
                <a:ea typeface="Calibri" charset="0"/>
                <a:cs typeface="Calibri" pitchFamily="34" charset="0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–"/>
              <a:defRPr sz="2000">
                <a:solidFill>
                  <a:srgbClr val="0000FF"/>
                </a:solidFill>
                <a:latin typeface="Calibri" pitchFamily="34" charset="0"/>
                <a:ea typeface="Calibri" charset="0"/>
                <a:cs typeface="Calibri" pitchFamily="34" charset="0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sz="2000">
                <a:solidFill>
                  <a:srgbClr val="0000FF"/>
                </a:solidFill>
                <a:latin typeface="Calibri" pitchFamily="34" charset="0"/>
                <a:ea typeface="Calibri" charset="0"/>
                <a:cs typeface="Calibri" pitchFamily="34" charset="0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Critical steps: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Crosslinking to fix conformation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Digestion and re-ligation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Sequencing (biotinylated) junctions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8" r="64625"/>
          <a:stretch/>
        </p:blipFill>
        <p:spPr>
          <a:xfrm>
            <a:off x="1676400" y="1066802"/>
            <a:ext cx="2398720" cy="45140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5" t="11257" r="-2152" b="49836"/>
          <a:stretch/>
        </p:blipFill>
        <p:spPr>
          <a:xfrm>
            <a:off x="4075120" y="1079681"/>
            <a:ext cx="4527966" cy="19790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92696" y="10668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96000" y="10668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55399" y="33238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75120" y="3602210"/>
            <a:ext cx="4527966" cy="660426"/>
            <a:chOff x="4075120" y="3602210"/>
            <a:chExt cx="4527966" cy="660426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75" t="58520" r="-2152" b="28496"/>
            <a:stretch/>
          </p:blipFill>
          <p:spPr>
            <a:xfrm>
              <a:off x="4075120" y="3602210"/>
              <a:ext cx="4527966" cy="66042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096000" y="3886200"/>
              <a:ext cx="183704" cy="330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02181" y="3823650"/>
              <a:ext cx="183704" cy="330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7" descr="Cov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69"/>
          <a:stretch/>
        </p:blipFill>
        <p:spPr bwMode="auto">
          <a:xfrm>
            <a:off x="4392181" y="3102428"/>
            <a:ext cx="2511957" cy="242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ov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6"/>
          <a:stretch/>
        </p:blipFill>
        <p:spPr bwMode="auto">
          <a:xfrm>
            <a:off x="6904138" y="3102428"/>
            <a:ext cx="1300139" cy="242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6536253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 err="1">
                <a:latin typeface="+mj-lt"/>
              </a:rPr>
              <a:t>Gavrilov</a:t>
            </a:r>
            <a:r>
              <a:rPr lang="en-US" altLang="en-US" sz="1400" dirty="0">
                <a:latin typeface="+mj-lt"/>
              </a:rPr>
              <a:t> et al., </a:t>
            </a:r>
            <a:r>
              <a:rPr lang="en-US" altLang="en-US" sz="1400" i="1" dirty="0">
                <a:latin typeface="+mj-lt"/>
              </a:rPr>
              <a:t>NAR</a:t>
            </a:r>
            <a:r>
              <a:rPr lang="en-US" altLang="en-US" sz="1400" dirty="0">
                <a:latin typeface="+mj-lt"/>
              </a:rPr>
              <a:t> 2013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18316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9219" grpId="1"/>
      <p:bldP spid="11" grpId="0"/>
      <p:bldP spid="11" grpId="1"/>
      <p:bldP spid="28" grpId="0"/>
      <p:bldP spid="28" grpId="1"/>
      <p:bldP spid="32" grpId="0"/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004ECDE8-3684-4D5F-A57F-83D4FBDC5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07" y="2584958"/>
            <a:ext cx="1705579" cy="172805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F28015E-164E-4C32-BB7D-6172794DFE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situ Hi-C (2.0)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0A1CD-4F40-4A0C-8F4A-A55B9A5C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situ Hi-C versus dilution Hi-C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29D134-D16F-44E5-9FF1-62E5583F42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Dilution Hi-C (1.0)</a:t>
            </a:r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18B968A-63AF-4C0F-85EA-129934EC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99" y="3566522"/>
            <a:ext cx="2619644" cy="2654170"/>
          </a:xfrm>
          <a:prstGeom prst="rect">
            <a:avLst/>
          </a:prstGeom>
        </p:spPr>
      </p:pic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96091ABF-2F2A-4F03-8B00-5AB4A9D6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11" y="2656732"/>
            <a:ext cx="1705579" cy="1728058"/>
          </a:xfrm>
          <a:prstGeom prst="rect">
            <a:avLst/>
          </a:prstGeom>
        </p:spPr>
      </p:pic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85D2ADEB-CBCC-4C66-9267-94FF017B7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226" y="2113065"/>
            <a:ext cx="1073191" cy="1087335"/>
          </a:xfrm>
          <a:prstGeom prst="rect">
            <a:avLst/>
          </a:prstGeom>
        </p:spPr>
      </p:pic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76934B54-0745-4AD4-82C2-3A2E80D8A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021" y="3362286"/>
            <a:ext cx="1705579" cy="1728058"/>
          </a:xfrm>
          <a:prstGeom prst="rect">
            <a:avLst/>
          </a:prstGeom>
        </p:spPr>
      </p:pic>
      <p:pic>
        <p:nvPicPr>
          <p:cNvPr id="19" name="Content Placeholder 9">
            <a:extLst>
              <a:ext uri="{FF2B5EF4-FFF2-40B4-BE49-F238E27FC236}">
                <a16:creationId xmlns:a16="http://schemas.microsoft.com/office/drawing/2014/main" id="{7ADAAFC5-4FD9-4C4D-80AA-7F14F252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24" y="4319335"/>
            <a:ext cx="1705579" cy="172805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A219BB0-2500-4A37-8394-832CC4052484}"/>
              </a:ext>
            </a:extLst>
          </p:cNvPr>
          <p:cNvSpPr/>
          <p:nvPr/>
        </p:nvSpPr>
        <p:spPr>
          <a:xfrm>
            <a:off x="220034" y="2228498"/>
            <a:ext cx="3897667" cy="3897667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33993275-26A6-4D3C-8CAA-6E86475ED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15218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j-lt"/>
              </a:rPr>
              <a:t>Belton-JM et al., </a:t>
            </a:r>
            <a:r>
              <a:rPr lang="en-US" altLang="en-US" sz="1400" i="1" dirty="0">
                <a:latin typeface="+mj-lt"/>
              </a:rPr>
              <a:t>Methods </a:t>
            </a:r>
            <a:r>
              <a:rPr lang="en-US" altLang="en-US" sz="1400" dirty="0">
                <a:latin typeface="+mj-lt"/>
              </a:rPr>
              <a:t>2012</a:t>
            </a:r>
          </a:p>
          <a:p>
            <a:pPr algn="r" eaLnBrk="1" hangingPunct="1"/>
            <a:r>
              <a:rPr lang="en-US" sz="1400" dirty="0">
                <a:latin typeface="+mj-lt"/>
              </a:rPr>
              <a:t>Belaghzal et al., </a:t>
            </a:r>
            <a:r>
              <a:rPr lang="en-US" sz="1400" i="1" dirty="0">
                <a:latin typeface="+mj-lt"/>
              </a:rPr>
              <a:t>Methods </a:t>
            </a:r>
            <a:r>
              <a:rPr lang="en-US" sz="1400" dirty="0">
                <a:latin typeface="+mj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2891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94D1E3-8BFC-47FC-9E4A-0844C315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Hi-C critical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079CEA-FC93-4F51-8AE4-518C385B7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Fixation: 		</a:t>
            </a:r>
            <a:r>
              <a:rPr lang="en-US" sz="2400" dirty="0"/>
              <a:t>keep DNA conformed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Digestion: 		</a:t>
            </a:r>
            <a:r>
              <a:rPr lang="en-US" sz="2400" dirty="0"/>
              <a:t>enzyme frequency and penetration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Fill-in: 			</a:t>
            </a:r>
            <a:r>
              <a:rPr lang="en-US" sz="2400" dirty="0"/>
              <a:t>biotin for junction enrichment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Ligation: 		</a:t>
            </a:r>
            <a:r>
              <a:rPr lang="en-US" sz="2400" dirty="0"/>
              <a:t>freeze interactions in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Biotin removal: </a:t>
            </a:r>
            <a:r>
              <a:rPr lang="en-US" sz="2400" dirty="0"/>
              <a:t>	junctions only!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Fragment size:	</a:t>
            </a:r>
            <a:r>
              <a:rPr lang="en-US" sz="2400" dirty="0"/>
              <a:t>small fragments sequence better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Adapter ligation:</a:t>
            </a:r>
            <a:r>
              <a:rPr lang="en-US" sz="2400" dirty="0"/>
              <a:t>	paired-end and indexing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PCR:		</a:t>
            </a:r>
            <a:r>
              <a:rPr lang="en-US" sz="2400" dirty="0"/>
              <a:t>	create enough material for flow cell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1622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7A9B-7256-498D-AC50-46432EA8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Fixation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CC22-3F66-4CA8-B1C3-8C144E1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31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Goal: Fix DNA in 3D position</a:t>
            </a:r>
          </a:p>
          <a:p>
            <a:endParaRPr lang="en-US" dirty="0"/>
          </a:p>
          <a:p>
            <a:r>
              <a:rPr lang="en-US" dirty="0"/>
              <a:t>Crosslinking of DNA</a:t>
            </a:r>
          </a:p>
          <a:p>
            <a:pPr lvl="1"/>
            <a:r>
              <a:rPr lang="en-US" dirty="0"/>
              <a:t>1% FA most common; up to 3% for yeast and bacteria</a:t>
            </a:r>
          </a:p>
          <a:p>
            <a:pPr lvl="1"/>
            <a:r>
              <a:rPr lang="en-US" dirty="0"/>
              <a:t>Freshness, dilution, serum and buffers affect results</a:t>
            </a:r>
          </a:p>
          <a:p>
            <a:pPr lvl="1"/>
            <a:r>
              <a:rPr lang="en-US" dirty="0"/>
              <a:t>Formaldehyde crosslinks mostly histones (</a:t>
            </a:r>
            <a:r>
              <a:rPr lang="en-US" dirty="0" err="1"/>
              <a:t>lysines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Additional crosslinkers can be used to bridge proteins specifically</a:t>
            </a:r>
          </a:p>
          <a:p>
            <a:pPr lvl="1"/>
            <a:endParaRPr lang="en-US" dirty="0"/>
          </a:p>
          <a:p>
            <a:r>
              <a:rPr lang="en-US" dirty="0"/>
              <a:t>Suboptimal fixation</a:t>
            </a:r>
          </a:p>
          <a:p>
            <a:pPr lvl="1"/>
            <a:r>
              <a:rPr lang="en-US" dirty="0"/>
              <a:t>Lost interactions (cis)</a:t>
            </a:r>
          </a:p>
          <a:p>
            <a:pPr lvl="1"/>
            <a:r>
              <a:rPr lang="en-US" dirty="0"/>
              <a:t>Gained interactions (trans)</a:t>
            </a:r>
          </a:p>
          <a:p>
            <a:endParaRPr lang="en-US" dirty="0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645DB430-2F04-48E6-9A67-EF9027EBD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03893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 err="1">
                <a:latin typeface="+mj-lt"/>
              </a:rPr>
              <a:t>Brutlag</a:t>
            </a:r>
            <a:r>
              <a:rPr lang="en-US" altLang="en-US" sz="1400" dirty="0">
                <a:latin typeface="+mj-lt"/>
              </a:rPr>
              <a:t> et al., </a:t>
            </a:r>
            <a:r>
              <a:rPr lang="en-US" altLang="en-US" sz="1400" i="1" dirty="0">
                <a:latin typeface="+mj-lt"/>
              </a:rPr>
              <a:t>Biochemistry</a:t>
            </a:r>
            <a:r>
              <a:rPr lang="en-US" altLang="en-US" sz="1400" dirty="0">
                <a:latin typeface="+mj-lt"/>
              </a:rPr>
              <a:t> 1969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Lu et al., </a:t>
            </a:r>
            <a:r>
              <a:rPr lang="en-US" altLang="en-US" sz="1400" i="1" dirty="0">
                <a:latin typeface="+mj-lt"/>
              </a:rPr>
              <a:t>J. Am. Chem. </a:t>
            </a:r>
            <a:r>
              <a:rPr lang="en-US" altLang="en-US" sz="1400" i="1" dirty="0" err="1">
                <a:latin typeface="+mj-lt"/>
              </a:rPr>
              <a:t>Soc</a:t>
            </a:r>
            <a:r>
              <a:rPr lang="en-US" altLang="en-US" sz="1400" dirty="0">
                <a:latin typeface="+mj-lt"/>
              </a:rPr>
              <a:t> 2010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Hoffman et al., </a:t>
            </a:r>
            <a:r>
              <a:rPr lang="en-US" altLang="en-US" sz="1400" i="1" dirty="0">
                <a:latin typeface="+mj-lt"/>
              </a:rPr>
              <a:t>JBC</a:t>
            </a:r>
            <a:r>
              <a:rPr lang="en-US" altLang="en-US" sz="1400" dirty="0">
                <a:latin typeface="+mj-lt"/>
              </a:rPr>
              <a:t> 2015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Golloshi et al., </a:t>
            </a:r>
            <a:r>
              <a:rPr lang="en-US" altLang="en-US" sz="1400" i="1" dirty="0" err="1">
                <a:latin typeface="+mj-lt"/>
              </a:rPr>
              <a:t>Mehods</a:t>
            </a:r>
            <a:r>
              <a:rPr lang="en-US" altLang="en-US" sz="1400" dirty="0">
                <a:latin typeface="+mj-lt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7982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7A9B-7256-498D-AC50-46432EA8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Digestion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CC22-3F66-4CA8-B1C3-8C144E1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719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Enzyme choice</a:t>
            </a:r>
          </a:p>
          <a:p>
            <a:pPr lvl="1"/>
            <a:r>
              <a:rPr lang="en-US" dirty="0"/>
              <a:t>Frequency determines resolution</a:t>
            </a:r>
          </a:p>
          <a:p>
            <a:pPr lvl="1"/>
            <a:r>
              <a:rPr lang="en-US" dirty="0"/>
              <a:t>4-cutters (DpnII/MboI) vs 6-cutters (</a:t>
            </a:r>
            <a:r>
              <a:rPr lang="en-US" dirty="0" err="1"/>
              <a:t>HindIII</a:t>
            </a:r>
            <a:r>
              <a:rPr lang="en-US" dirty="0"/>
              <a:t>, </a:t>
            </a:r>
            <a:r>
              <a:rPr lang="en-US" dirty="0" err="1"/>
              <a:t>NcoI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Cut more see more?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Enzyme penetration</a:t>
            </a:r>
          </a:p>
          <a:p>
            <a:pPr lvl="1"/>
            <a:r>
              <a:rPr lang="en-US" dirty="0"/>
              <a:t>What is the percentage of actual digested sites?</a:t>
            </a:r>
          </a:p>
          <a:p>
            <a:pPr lvl="1"/>
            <a:r>
              <a:rPr lang="en-US" dirty="0"/>
              <a:t>What happens in partial digestion?</a:t>
            </a:r>
          </a:p>
          <a:p>
            <a:pPr lvl="1"/>
            <a:r>
              <a:rPr lang="en-US" dirty="0"/>
              <a:t>What about random breaks?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4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3C84-A7C8-4F67-BA17-785A18ED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vs actual digestion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612ED8-4C3D-411C-A09C-D9ADCB783873}"/>
              </a:ext>
            </a:extLst>
          </p:cNvPr>
          <p:cNvSpPr txBox="1"/>
          <p:nvPr/>
        </p:nvSpPr>
        <p:spPr>
          <a:xfrm>
            <a:off x="2590800" y="2695052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digestion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208ECF1-C723-4A43-8AB4-F008C6CB6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92" y="1622640"/>
            <a:ext cx="4009042" cy="502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987AE7-07E3-4F28-ACEC-6E4E4A59A8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72" r="40392"/>
          <a:stretch/>
        </p:blipFill>
        <p:spPr>
          <a:xfrm>
            <a:off x="7640218" y="2456095"/>
            <a:ext cx="516543" cy="37562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CEAFDF-989B-412B-B774-04A68F3C6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35" r="-2227"/>
          <a:stretch/>
        </p:blipFill>
        <p:spPr>
          <a:xfrm>
            <a:off x="8156762" y="2456095"/>
            <a:ext cx="304800" cy="37562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61B287-A15A-4DAE-B96E-C5D08F5C2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25" r="76159"/>
          <a:stretch/>
        </p:blipFill>
        <p:spPr>
          <a:xfrm>
            <a:off x="6619260" y="2456095"/>
            <a:ext cx="1020958" cy="37562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72C572-8CB1-4B23-BB47-BC3856321114}"/>
              </a:ext>
            </a:extLst>
          </p:cNvPr>
          <p:cNvSpPr txBox="1"/>
          <p:nvPr/>
        </p:nvSpPr>
        <p:spPr>
          <a:xfrm rot="17100000">
            <a:off x="6343869" y="2044648"/>
            <a:ext cx="122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undigested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72BDAD-5158-4CFE-96F9-452C154940B9}"/>
              </a:ext>
            </a:extLst>
          </p:cNvPr>
          <p:cNvSpPr txBox="1"/>
          <p:nvPr/>
        </p:nvSpPr>
        <p:spPr>
          <a:xfrm rot="17100000">
            <a:off x="6999098" y="2044648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digested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22564C-85FB-4646-9768-17DA5E77F4E3}"/>
              </a:ext>
            </a:extLst>
          </p:cNvPr>
          <p:cNvSpPr txBox="1"/>
          <p:nvPr/>
        </p:nvSpPr>
        <p:spPr>
          <a:xfrm>
            <a:off x="8323906" y="3157348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10,000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7DD34-027E-4B41-A382-5C1A4FB0276E}"/>
              </a:ext>
            </a:extLst>
          </p:cNvPr>
          <p:cNvSpPr txBox="1"/>
          <p:nvPr/>
        </p:nvSpPr>
        <p:spPr>
          <a:xfrm>
            <a:off x="8323906" y="4120211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1,500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3A7A2B-7095-4E3F-8EC8-219B8C5254B4}"/>
              </a:ext>
            </a:extLst>
          </p:cNvPr>
          <p:cNvSpPr txBox="1"/>
          <p:nvPr/>
        </p:nvSpPr>
        <p:spPr>
          <a:xfrm>
            <a:off x="8323906" y="540015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117693-DD22-4DA5-A23B-B5B974D1CAF7}"/>
              </a:ext>
            </a:extLst>
          </p:cNvPr>
          <p:cNvSpPr txBox="1"/>
          <p:nvPr/>
        </p:nvSpPr>
        <p:spPr>
          <a:xfrm>
            <a:off x="8323906" y="3873336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2,000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D15CD9-9B8B-40E0-963D-F30DC076F533}"/>
              </a:ext>
            </a:extLst>
          </p:cNvPr>
          <p:cNvSpPr txBox="1"/>
          <p:nvPr/>
        </p:nvSpPr>
        <p:spPr>
          <a:xfrm>
            <a:off x="8323906" y="4386351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1,000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235D44-CF3E-42E5-AD15-EB295520C667}"/>
              </a:ext>
            </a:extLst>
          </p:cNvPr>
          <p:cNvSpPr txBox="1"/>
          <p:nvPr/>
        </p:nvSpPr>
        <p:spPr>
          <a:xfrm>
            <a:off x="8323906" y="3574174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3,000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BEC366-1927-4536-B2CC-300B7992D535}"/>
              </a:ext>
            </a:extLst>
          </p:cNvPr>
          <p:cNvSpPr txBox="1"/>
          <p:nvPr/>
        </p:nvSpPr>
        <p:spPr>
          <a:xfrm>
            <a:off x="8323906" y="3385840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5,000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94E518-54B9-4BE4-9B52-D24F7AF4E495}"/>
              </a:ext>
            </a:extLst>
          </p:cNvPr>
          <p:cNvSpPr txBox="1"/>
          <p:nvPr/>
        </p:nvSpPr>
        <p:spPr>
          <a:xfrm>
            <a:off x="8385610" y="4760185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500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54577EE-B8B9-46EF-B95B-C7E033C3B178}"/>
              </a:ext>
            </a:extLst>
          </p:cNvPr>
          <p:cNvCxnSpPr/>
          <p:nvPr/>
        </p:nvCxnSpPr>
        <p:spPr>
          <a:xfrm>
            <a:off x="7184192" y="3495160"/>
            <a:ext cx="837026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D4B43E-43FA-44E3-A51D-81732309F370}"/>
              </a:ext>
            </a:extLst>
          </p:cNvPr>
          <p:cNvCxnSpPr/>
          <p:nvPr/>
        </p:nvCxnSpPr>
        <p:spPr>
          <a:xfrm>
            <a:off x="7184192" y="5184050"/>
            <a:ext cx="837026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B5F293A-060C-48F9-9F1F-468DFC508DD8}"/>
              </a:ext>
            </a:extLst>
          </p:cNvPr>
          <p:cNvSpPr txBox="1"/>
          <p:nvPr/>
        </p:nvSpPr>
        <p:spPr>
          <a:xfrm>
            <a:off x="6733029" y="517801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22225">
                  <a:noFill/>
                  <a:prstDash val="solid"/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300-5000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BD902A-326F-412E-A9CD-42A49CA4BACE}"/>
              </a:ext>
            </a:extLst>
          </p:cNvPr>
          <p:cNvSpPr txBox="1"/>
          <p:nvPr/>
        </p:nvSpPr>
        <p:spPr>
          <a:xfrm>
            <a:off x="7522552" y="2438238"/>
            <a:ext cx="86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DpnII</a:t>
            </a:r>
          </a:p>
        </p:txBody>
      </p:sp>
    </p:spTree>
    <p:extLst>
      <p:ext uri="{BB962C8B-B14F-4D97-AF65-F5344CB8AC3E}">
        <p14:creationId xmlns:p14="http://schemas.microsoft.com/office/powerpoint/2010/main" val="183888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3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3C84-A7C8-4F67-BA17-785A18ED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DpnII digestion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0E3372-4235-4B3F-9894-68717559A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467"/>
          <a:stretch/>
        </p:blipFill>
        <p:spPr>
          <a:xfrm>
            <a:off x="258959" y="2895600"/>
            <a:ext cx="6324600" cy="323866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3612ED8-4C3D-411C-A09C-D9ADCB783873}"/>
              </a:ext>
            </a:extLst>
          </p:cNvPr>
          <p:cNvSpPr txBox="1"/>
          <p:nvPr/>
        </p:nvSpPr>
        <p:spPr>
          <a:xfrm>
            <a:off x="2590800" y="2695052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digestion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18D9CA-4660-4156-A797-BFB4B8F96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72" r="40392"/>
          <a:stretch/>
        </p:blipFill>
        <p:spPr>
          <a:xfrm>
            <a:off x="7640218" y="2456095"/>
            <a:ext cx="516543" cy="37562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3B67F05-4C9A-4BB3-A3F5-5D6D916549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35" r="-2227"/>
          <a:stretch/>
        </p:blipFill>
        <p:spPr>
          <a:xfrm>
            <a:off x="8156762" y="2456095"/>
            <a:ext cx="304800" cy="37562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8DA592A-76DB-4C76-8AE5-D5BCE964F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25" r="76159"/>
          <a:stretch/>
        </p:blipFill>
        <p:spPr>
          <a:xfrm>
            <a:off x="6619260" y="2456095"/>
            <a:ext cx="1020958" cy="37562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E4C9F06-C526-4A8E-BF58-98762E44B860}"/>
              </a:ext>
            </a:extLst>
          </p:cNvPr>
          <p:cNvSpPr txBox="1"/>
          <p:nvPr/>
        </p:nvSpPr>
        <p:spPr>
          <a:xfrm rot="17100000">
            <a:off x="6343869" y="2044648"/>
            <a:ext cx="122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undigested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D794E8-DA14-4AD9-89FE-652E5A3EDFE4}"/>
              </a:ext>
            </a:extLst>
          </p:cNvPr>
          <p:cNvSpPr txBox="1"/>
          <p:nvPr/>
        </p:nvSpPr>
        <p:spPr>
          <a:xfrm rot="17100000">
            <a:off x="6999098" y="2044648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digested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57AA2F-A0CB-4345-A07C-0C3E2D28A13B}"/>
              </a:ext>
            </a:extLst>
          </p:cNvPr>
          <p:cNvSpPr txBox="1"/>
          <p:nvPr/>
        </p:nvSpPr>
        <p:spPr>
          <a:xfrm>
            <a:off x="8323906" y="3157348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10,000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8D92C7-8B77-4E63-ABAB-52E31AAA3632}"/>
              </a:ext>
            </a:extLst>
          </p:cNvPr>
          <p:cNvSpPr txBox="1"/>
          <p:nvPr/>
        </p:nvSpPr>
        <p:spPr>
          <a:xfrm>
            <a:off x="8323906" y="4120211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1,500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A4A04C-38CF-49A2-8500-80A1BAA6E26A}"/>
              </a:ext>
            </a:extLst>
          </p:cNvPr>
          <p:cNvSpPr txBox="1"/>
          <p:nvPr/>
        </p:nvSpPr>
        <p:spPr>
          <a:xfrm>
            <a:off x="8323906" y="540015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076495-00A1-49C9-B997-4CC462E100F1}"/>
              </a:ext>
            </a:extLst>
          </p:cNvPr>
          <p:cNvSpPr txBox="1"/>
          <p:nvPr/>
        </p:nvSpPr>
        <p:spPr>
          <a:xfrm>
            <a:off x="8323906" y="3873336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2,000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AC7411-0878-4D2F-B5CA-CC5F6857CE3B}"/>
              </a:ext>
            </a:extLst>
          </p:cNvPr>
          <p:cNvSpPr txBox="1"/>
          <p:nvPr/>
        </p:nvSpPr>
        <p:spPr>
          <a:xfrm>
            <a:off x="8323906" y="4386351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1,000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9950DB-EAE7-4A26-B409-C87EC0D469B9}"/>
              </a:ext>
            </a:extLst>
          </p:cNvPr>
          <p:cNvSpPr txBox="1"/>
          <p:nvPr/>
        </p:nvSpPr>
        <p:spPr>
          <a:xfrm>
            <a:off x="8323906" y="3574174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3,000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21B3CE-5D63-4A2B-8EE8-F55AED0BB7DF}"/>
              </a:ext>
            </a:extLst>
          </p:cNvPr>
          <p:cNvSpPr txBox="1"/>
          <p:nvPr/>
        </p:nvSpPr>
        <p:spPr>
          <a:xfrm>
            <a:off x="8323906" y="3385840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5,000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54CE0E-365D-470F-9FE5-BDE12CCDCB02}"/>
              </a:ext>
            </a:extLst>
          </p:cNvPr>
          <p:cNvSpPr txBox="1"/>
          <p:nvPr/>
        </p:nvSpPr>
        <p:spPr>
          <a:xfrm>
            <a:off x="8385610" y="4760185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500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59BA923-5289-4025-92FA-71F08CD3A823}"/>
              </a:ext>
            </a:extLst>
          </p:cNvPr>
          <p:cNvCxnSpPr/>
          <p:nvPr/>
        </p:nvCxnSpPr>
        <p:spPr>
          <a:xfrm>
            <a:off x="7184192" y="3495160"/>
            <a:ext cx="837026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C45383-61AF-41F1-AAFE-99068CC429AE}"/>
              </a:ext>
            </a:extLst>
          </p:cNvPr>
          <p:cNvCxnSpPr/>
          <p:nvPr/>
        </p:nvCxnSpPr>
        <p:spPr>
          <a:xfrm>
            <a:off x="7184192" y="5184050"/>
            <a:ext cx="837026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0714167-464E-42E6-87A0-AED7F8CA9EA8}"/>
              </a:ext>
            </a:extLst>
          </p:cNvPr>
          <p:cNvSpPr txBox="1"/>
          <p:nvPr/>
        </p:nvSpPr>
        <p:spPr>
          <a:xfrm>
            <a:off x="6733029" y="517801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22225">
                  <a:noFill/>
                  <a:prstDash val="solid"/>
                </a:ln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300-5000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4CB9F5-DF47-4AA3-88C3-1A6891D8D595}"/>
              </a:ext>
            </a:extLst>
          </p:cNvPr>
          <p:cNvSpPr txBox="1"/>
          <p:nvPr/>
        </p:nvSpPr>
        <p:spPr>
          <a:xfrm>
            <a:off x="7522552" y="2438238"/>
            <a:ext cx="86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DpnII</a:t>
            </a:r>
          </a:p>
        </p:txBody>
      </p:sp>
    </p:spTree>
    <p:extLst>
      <p:ext uri="{BB962C8B-B14F-4D97-AF65-F5344CB8AC3E}">
        <p14:creationId xmlns:p14="http://schemas.microsoft.com/office/powerpoint/2010/main" val="48995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490983B-82EA-4821-B8CD-99333261C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304113"/>
              </p:ext>
            </p:extLst>
          </p:nvPr>
        </p:nvGraphicFramePr>
        <p:xfrm>
          <a:off x="914400" y="2133600"/>
          <a:ext cx="3078398" cy="3672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r:id="rId3" imgW="3949200" imgH="4710960" progId="">
                  <p:embed/>
                </p:oleObj>
              </mc:Choice>
              <mc:Fallback>
                <p:oleObj r:id="rId3" imgW="3949200" imgH="4710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2133600"/>
                        <a:ext cx="3078398" cy="3672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37AEEE6-8B7E-471F-B791-9940B4FCD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 digestion increases background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63D1972-AE24-4E87-8A61-AE5EE65FB77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4714029"/>
              </p:ext>
            </p:extLst>
          </p:nvPr>
        </p:nvGraphicFramePr>
        <p:xfrm>
          <a:off x="4648200" y="3134525"/>
          <a:ext cx="4038600" cy="1457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6878">
                  <a:extLst>
                    <a:ext uri="{9D8B030D-6E8A-4147-A177-3AD203B41FA5}">
                      <a16:colId xmlns:a16="http://schemas.microsoft.com/office/drawing/2014/main" val="1019228797"/>
                    </a:ext>
                  </a:extLst>
                </a:gridCol>
                <a:gridCol w="1650861">
                  <a:extLst>
                    <a:ext uri="{9D8B030D-6E8A-4147-A177-3AD203B41FA5}">
                      <a16:colId xmlns:a16="http://schemas.microsoft.com/office/drawing/2014/main" val="2852651424"/>
                    </a:ext>
                  </a:extLst>
                </a:gridCol>
                <a:gridCol w="1138525">
                  <a:extLst>
                    <a:ext uri="{9D8B030D-6E8A-4147-A177-3AD203B41FA5}">
                      <a16:colId xmlns:a16="http://schemas.microsoft.com/office/drawing/2014/main" val="1627689667"/>
                    </a:ext>
                  </a:extLst>
                </a:gridCol>
                <a:gridCol w="512336">
                  <a:extLst>
                    <a:ext uri="{9D8B030D-6E8A-4147-A177-3AD203B41FA5}">
                      <a16:colId xmlns:a16="http://schemas.microsoft.com/office/drawing/2014/main" val="2284139526"/>
                    </a:ext>
                  </a:extLst>
                </a:gridCol>
              </a:tblGrid>
              <a:tr h="182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Digestion gel appearance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Dangling end 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% Cis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extLst>
                  <a:ext uri="{0D108BD9-81ED-4DB2-BD59-A6C34878D82A}">
                    <a16:rowId xmlns:a16="http://schemas.microsoft.com/office/drawing/2014/main" val="1595850099"/>
                  </a:ext>
                </a:extLst>
              </a:tr>
              <a:tr h="182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Expt 1A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Still quite intact, high MW</a:t>
                      </a:r>
                      <a:endParaRPr lang="en-US" sz="1100" u="sng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18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extLst>
                  <a:ext uri="{0D108BD9-81ED-4DB2-BD59-A6C34878D82A}">
                    <a16:rowId xmlns:a16="http://schemas.microsoft.com/office/drawing/2014/main" val="2094112171"/>
                  </a:ext>
                </a:extLst>
              </a:tr>
              <a:tr h="182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Expt 1B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clearly digested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extLst>
                  <a:ext uri="{0D108BD9-81ED-4DB2-BD59-A6C34878D82A}">
                    <a16:rowId xmlns:a16="http://schemas.microsoft.com/office/drawing/2014/main" val="861012409"/>
                  </a:ext>
                </a:extLst>
              </a:tr>
              <a:tr h="182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Expt 2A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More clearly digested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extLst>
                  <a:ext uri="{0D108BD9-81ED-4DB2-BD59-A6C34878D82A}">
                    <a16:rowId xmlns:a16="http://schemas.microsoft.com/office/drawing/2014/main" val="771588841"/>
                  </a:ext>
                </a:extLst>
              </a:tr>
              <a:tr h="182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Expt 2B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less digested</a:t>
                      </a:r>
                      <a:endParaRPr lang="en-US" sz="1100" u="sng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33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extLst>
                  <a:ext uri="{0D108BD9-81ED-4DB2-BD59-A6C34878D82A}">
                    <a16:rowId xmlns:a16="http://schemas.microsoft.com/office/drawing/2014/main" val="3210197042"/>
                  </a:ext>
                </a:extLst>
              </a:tr>
              <a:tr h="182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Expt 2C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More clearly digested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extLst>
                  <a:ext uri="{0D108BD9-81ED-4DB2-BD59-A6C34878D82A}">
                    <a16:rowId xmlns:a16="http://schemas.microsoft.com/office/drawing/2014/main" val="1290496694"/>
                  </a:ext>
                </a:extLst>
              </a:tr>
              <a:tr h="182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Expt 3A*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Still quite intact, high MW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extLst>
                  <a:ext uri="{0D108BD9-81ED-4DB2-BD59-A6C34878D82A}">
                    <a16:rowId xmlns:a16="http://schemas.microsoft.com/office/drawing/2014/main" val="871534958"/>
                  </a:ext>
                </a:extLst>
              </a:tr>
              <a:tr h="182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Expt 3B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More clearly digested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11" marR="68311" marT="0" marB="0" anchor="b"/>
                </a:tc>
                <a:extLst>
                  <a:ext uri="{0D108BD9-81ED-4DB2-BD59-A6C34878D82A}">
                    <a16:rowId xmlns:a16="http://schemas.microsoft.com/office/drawing/2014/main" val="382118636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0C4F17-ED00-45B8-915D-FFDBE12D0EA9}"/>
              </a:ext>
            </a:extLst>
          </p:cNvPr>
          <p:cNvSpPr txBox="1"/>
          <p:nvPr/>
        </p:nvSpPr>
        <p:spPr>
          <a:xfrm>
            <a:off x="990600" y="245881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15E4F-B0F1-4360-A923-342ECFD7D5E0}"/>
              </a:ext>
            </a:extLst>
          </p:cNvPr>
          <p:cNvSpPr txBox="1"/>
          <p:nvPr/>
        </p:nvSpPr>
        <p:spPr>
          <a:xfrm>
            <a:off x="1593500" y="245881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9BA36-BA46-4C86-9A17-14A4B975284B}"/>
              </a:ext>
            </a:extLst>
          </p:cNvPr>
          <p:cNvSpPr txBox="1"/>
          <p:nvPr/>
        </p:nvSpPr>
        <p:spPr>
          <a:xfrm>
            <a:off x="2196401" y="245881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A713F-9096-4416-9D1C-B3F54C0F10D6}"/>
              </a:ext>
            </a:extLst>
          </p:cNvPr>
          <p:cNvSpPr txBox="1"/>
          <p:nvPr/>
        </p:nvSpPr>
        <p:spPr>
          <a:xfrm>
            <a:off x="2737462" y="245881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C9794-160D-4361-99B6-CD2A8B3BC08A}"/>
              </a:ext>
            </a:extLst>
          </p:cNvPr>
          <p:cNvSpPr txBox="1"/>
          <p:nvPr/>
        </p:nvSpPr>
        <p:spPr>
          <a:xfrm>
            <a:off x="3204978" y="3192721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NEB 1kb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54D71F-D7E3-4B47-85F2-5005C352740D}"/>
              </a:ext>
            </a:extLst>
          </p:cNvPr>
          <p:cNvSpPr txBox="1"/>
          <p:nvPr/>
        </p:nvSpPr>
        <p:spPr>
          <a:xfrm>
            <a:off x="3802677" y="406257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3kb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702289-6164-4A45-8C81-1DF150223158}"/>
              </a:ext>
            </a:extLst>
          </p:cNvPr>
          <p:cNvSpPr txBox="1"/>
          <p:nvPr/>
        </p:nvSpPr>
        <p:spPr>
          <a:xfrm>
            <a:off x="3802677" y="34797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10kb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CB65B4-4CC3-4EE9-965B-9AED335ABD48}"/>
              </a:ext>
            </a:extLst>
          </p:cNvPr>
          <p:cNvSpPr txBox="1"/>
          <p:nvPr/>
        </p:nvSpPr>
        <p:spPr>
          <a:xfrm>
            <a:off x="3802677" y="5073134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500 bp</a:t>
            </a: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798710B4-A8EB-4213-9D47-4D3DA3CAC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j-lt"/>
              </a:rPr>
              <a:t>Golloshi et al., </a:t>
            </a:r>
            <a:r>
              <a:rPr lang="en-US" altLang="en-US" sz="1400" i="1" dirty="0" err="1">
                <a:latin typeface="+mj-lt"/>
              </a:rPr>
              <a:t>Mehods</a:t>
            </a:r>
            <a:r>
              <a:rPr lang="en-US" altLang="en-US" sz="1400" dirty="0">
                <a:latin typeface="+mj-lt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85568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B3DD-DBD9-4430-A7EB-993670AA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digestion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338CA-DAE2-457D-9F71-18379B58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005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special case at close range</a:t>
            </a:r>
          </a:p>
          <a:p>
            <a:pPr lvl="1"/>
            <a:r>
              <a:rPr lang="en-US" dirty="0"/>
              <a:t>Undigested sites near digested, unligated sites</a:t>
            </a:r>
          </a:p>
          <a:p>
            <a:pPr lvl="2"/>
            <a:r>
              <a:rPr lang="en-US" dirty="0"/>
              <a:t>A significant portion of the anchor fragments is not cross-linked to any other restriction fragment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Presence of biotin and DpnII site </a:t>
            </a:r>
            <a:r>
              <a:rPr lang="en-US" dirty="0">
                <a:sym typeface="Wingdings" panose="05000000000000000000" pitchFamily="2" charset="2"/>
              </a:rPr>
              <a:t> pulldown</a:t>
            </a:r>
            <a:endParaRPr lang="en-US" dirty="0"/>
          </a:p>
          <a:p>
            <a:pPr lvl="1"/>
            <a:r>
              <a:rPr lang="en-US" dirty="0"/>
              <a:t>Computationally indistinguishable from digested and re-ligated sites </a:t>
            </a:r>
            <a:r>
              <a:rPr lang="en-US" dirty="0">
                <a:sym typeface="Wingdings" panose="05000000000000000000" pitchFamily="2" charset="2"/>
              </a:rPr>
              <a:t> remove in lab!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6DC7E-75BC-4DC5-9947-59B0CD332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85"/>
          <a:stretch/>
        </p:blipFill>
        <p:spPr>
          <a:xfrm>
            <a:off x="10122183" y="846138"/>
            <a:ext cx="2209800" cy="1432424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07105FDF-D4D0-489F-8EE1-4B8860B8D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34779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 err="1">
                <a:latin typeface="+mj-lt"/>
              </a:rPr>
              <a:t>Gavrilov</a:t>
            </a:r>
            <a:r>
              <a:rPr lang="en-US" altLang="en-US" sz="1400" dirty="0">
                <a:latin typeface="+mj-lt"/>
              </a:rPr>
              <a:t> et al., </a:t>
            </a:r>
            <a:r>
              <a:rPr lang="en-US" altLang="en-US" sz="1400" i="1" dirty="0" err="1">
                <a:latin typeface="+mj-lt"/>
              </a:rPr>
              <a:t>PLoS</a:t>
            </a:r>
            <a:r>
              <a:rPr lang="en-US" altLang="en-US" sz="1400" i="1" dirty="0">
                <a:latin typeface="+mj-lt"/>
              </a:rPr>
              <a:t> ONE </a:t>
            </a:r>
            <a:r>
              <a:rPr lang="en-US" altLang="en-US" sz="1400" dirty="0">
                <a:latin typeface="+mj-lt"/>
              </a:rPr>
              <a:t>2013 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Belaghzal et al., </a:t>
            </a:r>
            <a:r>
              <a:rPr lang="en-US" altLang="en-US" sz="1400" i="1" dirty="0" err="1">
                <a:latin typeface="+mj-lt"/>
              </a:rPr>
              <a:t>Mehods</a:t>
            </a:r>
            <a:r>
              <a:rPr lang="en-US" altLang="en-US" sz="1400" dirty="0">
                <a:latin typeface="+mj-lt"/>
              </a:rPr>
              <a:t>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BCE9F-2C56-4C8E-9B75-BB7DD7226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80" y="3284288"/>
            <a:ext cx="2915840" cy="14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7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52577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Available (omics) techniques</a:t>
            </a:r>
          </a:p>
          <a:p>
            <a:pPr lvl="1"/>
            <a:r>
              <a:rPr lang="en-US" dirty="0"/>
              <a:t>See the forest for the tree</a:t>
            </a:r>
          </a:p>
          <a:p>
            <a:pPr lvl="1"/>
            <a:endParaRPr lang="en-US" dirty="0"/>
          </a:p>
          <a:p>
            <a:r>
              <a:rPr lang="en-US" dirty="0"/>
              <a:t>How Hi-C works</a:t>
            </a:r>
          </a:p>
          <a:p>
            <a:pPr lvl="1"/>
            <a:r>
              <a:rPr lang="en-US" dirty="0"/>
              <a:t>The Hi-C protocol</a:t>
            </a:r>
          </a:p>
          <a:p>
            <a:pPr lvl="1"/>
            <a:r>
              <a:rPr lang="en-US" dirty="0"/>
              <a:t>Hi-C quality and QC</a:t>
            </a:r>
          </a:p>
          <a:p>
            <a:pPr lvl="1"/>
            <a:r>
              <a:rPr lang="en-US" dirty="0"/>
              <a:t>From bench to bites</a:t>
            </a:r>
          </a:p>
          <a:p>
            <a:endParaRPr lang="en-US" dirty="0"/>
          </a:p>
          <a:p>
            <a:r>
              <a:rPr lang="en-US" dirty="0"/>
              <a:t>Hi-C enrichment</a:t>
            </a:r>
          </a:p>
          <a:p>
            <a:pPr lvl="1"/>
            <a:r>
              <a:rPr lang="en-US" dirty="0"/>
              <a:t>single cell and 5C</a:t>
            </a:r>
          </a:p>
          <a:p>
            <a:pPr lvl="1"/>
            <a:r>
              <a:rPr lang="en-US" dirty="0"/>
              <a:t>Less to see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1364-D0F0-4749-AB73-73C1E6F7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enzyme penetration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51C7A-9DE2-48BA-B292-4DB6BD275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238589"/>
            <a:ext cx="8229600" cy="13218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 for long reads to read through multiple restriction sites</a:t>
            </a:r>
          </a:p>
          <a:p>
            <a:pPr lvl="1"/>
            <a:r>
              <a:rPr lang="en-US" dirty="0"/>
              <a:t> 6-cutter detection less frequent than 4-cutters</a:t>
            </a:r>
          </a:p>
        </p:txBody>
      </p:sp>
      <p:pic>
        <p:nvPicPr>
          <p:cNvPr id="6" name="Picture 5" descr="Picture 5">
            <a:extLst>
              <a:ext uri="{FF2B5EF4-FFF2-40B4-BE49-F238E27FC236}">
                <a16:creationId xmlns:a16="http://schemas.microsoft.com/office/drawing/2014/main" id="{8BAA46EE-06FE-47C7-8445-5BC033A43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27235" r="39404"/>
          <a:stretch/>
        </p:blipFill>
        <p:spPr>
          <a:xfrm>
            <a:off x="3432228" y="1676400"/>
            <a:ext cx="2057400" cy="2961442"/>
          </a:xfrm>
          <a:prstGeom prst="rect">
            <a:avLst/>
          </a:prstGeom>
        </p:spPr>
      </p:pic>
      <p:pic>
        <p:nvPicPr>
          <p:cNvPr id="7" name="Picture 5" descr="Picture 5">
            <a:extLst>
              <a:ext uri="{FF2B5EF4-FFF2-40B4-BE49-F238E27FC236}">
                <a16:creationId xmlns:a16="http://schemas.microsoft.com/office/drawing/2014/main" id="{727D66A7-B3C1-4983-8F1A-CE036D1CA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r="72765"/>
          <a:stretch/>
        </p:blipFill>
        <p:spPr>
          <a:xfrm>
            <a:off x="1752600" y="1676400"/>
            <a:ext cx="1679628" cy="296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 descr="Picture 5">
            <a:extLst>
              <a:ext uri="{FF2B5EF4-FFF2-40B4-BE49-F238E27FC236}">
                <a16:creationId xmlns:a16="http://schemas.microsoft.com/office/drawing/2014/main" id="{8CEF1E9F-31C8-45D0-A328-FD831C433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27235" t="22374" r="59173"/>
          <a:stretch/>
        </p:blipFill>
        <p:spPr>
          <a:xfrm>
            <a:off x="5791200" y="2338994"/>
            <a:ext cx="838200" cy="22988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E76F16-2F3E-4A92-BB15-B7B20372C4B2}"/>
              </a:ext>
            </a:extLst>
          </p:cNvPr>
          <p:cNvSpPr/>
          <p:nvPr/>
        </p:nvSpPr>
        <p:spPr>
          <a:xfrm>
            <a:off x="6019800" y="2338994"/>
            <a:ext cx="76200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16DD9D-86D8-4AAC-85BD-18E0420E7548}"/>
              </a:ext>
            </a:extLst>
          </p:cNvPr>
          <p:cNvSpPr/>
          <p:nvPr/>
        </p:nvSpPr>
        <p:spPr>
          <a:xfrm>
            <a:off x="6134100" y="4091594"/>
            <a:ext cx="76200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9FDC3-5856-4456-AD0E-FF09D6A34D2B}"/>
              </a:ext>
            </a:extLst>
          </p:cNvPr>
          <p:cNvSpPr/>
          <p:nvPr/>
        </p:nvSpPr>
        <p:spPr>
          <a:xfrm>
            <a:off x="6222312" y="2338994"/>
            <a:ext cx="76200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C86E90-A5C5-45F7-AA06-812A9A03174D}"/>
              </a:ext>
            </a:extLst>
          </p:cNvPr>
          <p:cNvSpPr/>
          <p:nvPr/>
        </p:nvSpPr>
        <p:spPr>
          <a:xfrm>
            <a:off x="6199106" y="2703212"/>
            <a:ext cx="99406" cy="994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406F82-23A6-4696-A356-0E59C46A6BF7}"/>
              </a:ext>
            </a:extLst>
          </p:cNvPr>
          <p:cNvSpPr/>
          <p:nvPr/>
        </p:nvSpPr>
        <p:spPr>
          <a:xfrm>
            <a:off x="6248400" y="3634394"/>
            <a:ext cx="99406" cy="994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092DF7-E22C-4806-B22A-32EBB2596AB6}"/>
              </a:ext>
            </a:extLst>
          </p:cNvPr>
          <p:cNvSpPr/>
          <p:nvPr/>
        </p:nvSpPr>
        <p:spPr>
          <a:xfrm>
            <a:off x="6148994" y="4015394"/>
            <a:ext cx="99406" cy="994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1E28CD-AC73-4623-A5F0-13858AF97C9F}"/>
              </a:ext>
            </a:extLst>
          </p:cNvPr>
          <p:cNvSpPr/>
          <p:nvPr/>
        </p:nvSpPr>
        <p:spPr>
          <a:xfrm>
            <a:off x="5996594" y="2703212"/>
            <a:ext cx="99406" cy="9940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A23737-6B3C-41A6-BC8B-9189E62F78BF}"/>
              </a:ext>
            </a:extLst>
          </p:cNvPr>
          <p:cNvSpPr txBox="1"/>
          <p:nvPr/>
        </p:nvSpPr>
        <p:spPr>
          <a:xfrm>
            <a:off x="5636280" y="2018386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Biotin + adaptors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BCB473-074A-4717-9277-4955F86ED1B8}"/>
              </a:ext>
            </a:extLst>
          </p:cNvPr>
          <p:cNvCxnSpPr/>
          <p:nvPr/>
        </p:nvCxnSpPr>
        <p:spPr>
          <a:xfrm>
            <a:off x="4420834" y="1691640"/>
            <a:ext cx="829623" cy="24583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0EA425-95B8-4E3D-B371-111A38845A4D}"/>
              </a:ext>
            </a:extLst>
          </p:cNvPr>
          <p:cNvCxnSpPr>
            <a:cxnSpLocks/>
          </p:cNvCxnSpPr>
          <p:nvPr/>
        </p:nvCxnSpPr>
        <p:spPr>
          <a:xfrm flipH="1">
            <a:off x="4302796" y="1600200"/>
            <a:ext cx="1130743" cy="2133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4C680E1-0BC4-4102-B84E-696F56D9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126956"/>
            <a:ext cx="2362199" cy="7412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783B0E-BD19-40C1-AB54-A8048994A6DC}"/>
              </a:ext>
            </a:extLst>
          </p:cNvPr>
          <p:cNvSpPr txBox="1"/>
          <p:nvPr/>
        </p:nvSpPr>
        <p:spPr>
          <a:xfrm>
            <a:off x="6930972" y="3641917"/>
            <a:ext cx="20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enzyme sites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CA07A783-5421-4044-AAC4-98BDB5D44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0398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j-lt"/>
              </a:rPr>
              <a:t>Hakan Ozadam, Dekker lab</a:t>
            </a:r>
          </a:p>
        </p:txBody>
      </p:sp>
    </p:spTree>
    <p:extLst>
      <p:ext uri="{BB962C8B-B14F-4D97-AF65-F5344CB8AC3E}">
        <p14:creationId xmlns:p14="http://schemas.microsoft.com/office/powerpoint/2010/main" val="3514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2152-51F5-4DE9-A496-0E0ABA60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sites = less penetration?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E2205E6-144D-47EA-A3A6-38C7E9661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390" y="1600200"/>
            <a:ext cx="6497220" cy="4525963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398A9A06-5EF2-4BF5-9E94-BC9634346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0398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j-lt"/>
              </a:rPr>
              <a:t>Hakan Ozadam, Dekker lab</a:t>
            </a:r>
          </a:p>
        </p:txBody>
      </p:sp>
    </p:spTree>
    <p:extLst>
      <p:ext uri="{BB962C8B-B14F-4D97-AF65-F5344CB8AC3E}">
        <p14:creationId xmlns:p14="http://schemas.microsoft.com/office/powerpoint/2010/main" val="2139053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CF2D-E167-498E-9390-F47C74FC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breaks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882D7-AC5A-49F2-8382-5F1329397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Hi-C can be performed without addition of enzymes!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DNA isolation causes random breaks that will ligate to neighboring, broken DNA</a:t>
            </a:r>
          </a:p>
          <a:p>
            <a:pPr lvl="1"/>
            <a:r>
              <a:rPr lang="en-US" dirty="0"/>
              <a:t>DNA conformation still measured!</a:t>
            </a:r>
          </a:p>
        </p:txBody>
      </p:sp>
    </p:spTree>
    <p:extLst>
      <p:ext uri="{BB962C8B-B14F-4D97-AF65-F5344CB8AC3E}">
        <p14:creationId xmlns:p14="http://schemas.microsoft.com/office/powerpoint/2010/main" val="333943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7A9B-7256-498D-AC50-46432EA8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4"/>
            </a:pPr>
            <a:r>
              <a:rPr lang="en-US" dirty="0"/>
              <a:t>Ligation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CC22-3F66-4CA8-B1C3-8C144E1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12419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T4 DNA ligase on blunted overhangs</a:t>
            </a:r>
          </a:p>
          <a:p>
            <a:r>
              <a:rPr lang="en-US" dirty="0"/>
              <a:t>Until ligation is completed, fixation needs to stay intact: </a:t>
            </a:r>
          </a:p>
          <a:p>
            <a:pPr lvl="2"/>
            <a:r>
              <a:rPr lang="en-US" dirty="0"/>
              <a:t>avoid crosslink reversal from incubating at 65°C for too long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Ligation relies on successful fill-in</a:t>
            </a:r>
          </a:p>
          <a:p>
            <a:r>
              <a:rPr lang="en-US" dirty="0"/>
              <a:t>Ligation may affect cis/trans ratios (background)</a:t>
            </a:r>
          </a:p>
          <a:p>
            <a:r>
              <a:rPr lang="en-US" dirty="0"/>
              <a:t>Insufficient ligation results in non-interacting fragments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A06FF-B6C4-402A-8942-C08F48C5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91" y="4591098"/>
            <a:ext cx="8144618" cy="2238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F0B9E-F5B6-4D03-9A76-BA478087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4599781"/>
            <a:ext cx="1201764" cy="176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615B-FEA8-4D7F-8F07-9C804F29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size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A6A36-60D2-4D6B-B24D-A51EF869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9"/>
          <a:stretch/>
        </p:blipFill>
        <p:spPr>
          <a:xfrm>
            <a:off x="5672102" y="1905000"/>
            <a:ext cx="2992927" cy="439692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3413CC5-4797-4951-A814-E0BE5A2E8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 err="1">
                <a:latin typeface="+mj-lt"/>
              </a:rPr>
              <a:t>Goloshi</a:t>
            </a:r>
            <a:r>
              <a:rPr lang="en-US" altLang="en-US" sz="1400" dirty="0">
                <a:latin typeface="+mj-lt"/>
              </a:rPr>
              <a:t> et al., </a:t>
            </a:r>
            <a:r>
              <a:rPr lang="en-US" altLang="en-US" sz="1400" i="1" dirty="0">
                <a:latin typeface="+mj-lt"/>
              </a:rPr>
              <a:t>Methods</a:t>
            </a:r>
            <a:r>
              <a:rPr lang="en-US" altLang="en-US" sz="1400" dirty="0">
                <a:latin typeface="+mj-lt"/>
              </a:rPr>
              <a:t>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A3FFE-B957-4A68-96C4-DE428E718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Longer fragments ligate better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F54A52D-B9E4-426E-B3BE-02C90BF9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88126"/>
            <a:ext cx="4703170" cy="39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09D722-D59B-4B14-ABFE-5FA752E95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6" y="4425606"/>
            <a:ext cx="3633677" cy="2432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C0041-DCA0-4DA2-B6F1-0A376E60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680" y="4547992"/>
            <a:ext cx="3328470" cy="2306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57A9B-7256-498D-AC50-46432EA8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5"/>
            </a:pPr>
            <a:r>
              <a:rPr lang="en-US" dirty="0"/>
              <a:t>Biotin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CC22-3F66-4CA8-B1C3-8C144E1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2825404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Before sonication, biotins need to be removed from unligated (dangling) ends</a:t>
            </a:r>
          </a:p>
          <a:p>
            <a:pPr lvl="1"/>
            <a:r>
              <a:rPr lang="en-US" dirty="0"/>
              <a:t>Reaction uses exonuclease activity of </a:t>
            </a:r>
            <a:r>
              <a:rPr lang="en-US" dirty="0" err="1"/>
              <a:t>Klenow</a:t>
            </a:r>
            <a:endParaRPr lang="en-US" dirty="0"/>
          </a:p>
          <a:p>
            <a:pPr lvl="1"/>
            <a:r>
              <a:rPr lang="en-US" dirty="0"/>
              <a:t>Sequencing unligated ends is costly!</a:t>
            </a:r>
          </a:p>
          <a:p>
            <a:pPr lvl="1"/>
            <a:r>
              <a:rPr lang="en-US" dirty="0"/>
              <a:t>After sonication, unligated ends look like true ligations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938B74-3756-4A8D-996A-F9783B68687A}"/>
              </a:ext>
            </a:extLst>
          </p:cNvPr>
          <p:cNvCxnSpPr/>
          <p:nvPr/>
        </p:nvCxnSpPr>
        <p:spPr>
          <a:xfrm>
            <a:off x="315686" y="5486400"/>
            <a:ext cx="381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0F47F18-77D2-4E89-B0D0-871EC33FF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3" b="40853"/>
          <a:stretch/>
        </p:blipFill>
        <p:spPr>
          <a:xfrm>
            <a:off x="788726" y="5105400"/>
            <a:ext cx="3633677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D20DB8-3E96-4DE1-A109-A0574E059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50" b="36915"/>
          <a:stretch/>
        </p:blipFill>
        <p:spPr>
          <a:xfrm>
            <a:off x="5110680" y="5257797"/>
            <a:ext cx="332847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3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7A9B-7256-498D-AC50-46432EA8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6"/>
            </a:pPr>
            <a:r>
              <a:rPr lang="en-US" dirty="0"/>
              <a:t>Fragment 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CC22-3F66-4CA8-B1C3-8C144E1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00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Small molecules for </a:t>
            </a:r>
            <a:r>
              <a:rPr lang="en-US" dirty="0" err="1"/>
              <a:t>illumina</a:t>
            </a:r>
            <a:r>
              <a:rPr lang="en-US" dirty="0"/>
              <a:t> sequencing</a:t>
            </a:r>
          </a:p>
          <a:p>
            <a:endParaRPr lang="en-US" dirty="0"/>
          </a:p>
          <a:p>
            <a:r>
              <a:rPr lang="en-US" dirty="0"/>
              <a:t>Fragmentation methods:</a:t>
            </a:r>
          </a:p>
          <a:p>
            <a:pPr lvl="1"/>
            <a:r>
              <a:rPr lang="en-US" dirty="0"/>
              <a:t>Sonication</a:t>
            </a:r>
          </a:p>
          <a:p>
            <a:pPr lvl="1"/>
            <a:r>
              <a:rPr lang="en-US" dirty="0" err="1"/>
              <a:t>Dnase</a:t>
            </a:r>
            <a:endParaRPr lang="en-US" dirty="0"/>
          </a:p>
          <a:p>
            <a:pPr lvl="1"/>
            <a:r>
              <a:rPr lang="en-US" dirty="0"/>
              <a:t>Restriction digestion</a:t>
            </a:r>
          </a:p>
          <a:p>
            <a:pPr lvl="1"/>
            <a:endParaRPr lang="en-US" dirty="0"/>
          </a:p>
          <a:p>
            <a:pPr marL="457200" indent="-457200">
              <a:buNone/>
            </a:pPr>
            <a:r>
              <a:rPr lang="en-US" dirty="0">
                <a:sym typeface="Wingdings" panose="05000000000000000000" pitchFamily="2" charset="2"/>
              </a:rPr>
              <a:t> we use </a:t>
            </a:r>
            <a:r>
              <a:rPr lang="en-US" dirty="0" err="1">
                <a:sym typeface="Wingdings" panose="05000000000000000000" pitchFamily="2" charset="2"/>
              </a:rPr>
              <a:t>Covaris</a:t>
            </a:r>
            <a:r>
              <a:rPr lang="en-US" dirty="0">
                <a:sym typeface="Wingdings" panose="05000000000000000000" pitchFamily="2" charset="2"/>
              </a:rPr>
              <a:t> sonication + </a:t>
            </a:r>
            <a:r>
              <a:rPr lang="en-US" dirty="0" err="1">
                <a:sym typeface="Wingdings" panose="05000000000000000000" pitchFamily="2" charset="2"/>
              </a:rPr>
              <a:t>AMpure</a:t>
            </a:r>
            <a:r>
              <a:rPr lang="en-US" dirty="0">
                <a:sym typeface="Wingdings" panose="05000000000000000000" pitchFamily="2" charset="2"/>
              </a:rPr>
              <a:t> beads for tight fragment sizing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0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F5EA-FE23-4878-8839-15ABCE7C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Covaris</a:t>
            </a:r>
            <a:r>
              <a:rPr lang="en-US" dirty="0"/>
              <a:t> sonication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4C5D6-C45E-4600-A9FB-33E3A964E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253"/>
            <a:ext cx="8229600" cy="4373857"/>
          </a:xfrm>
        </p:spPr>
      </p:pic>
    </p:spTree>
    <p:extLst>
      <p:ext uri="{BB962C8B-B14F-4D97-AF65-F5344CB8AC3E}">
        <p14:creationId xmlns:p14="http://schemas.microsoft.com/office/powerpoint/2010/main" val="4236752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89A0-1D6C-4468-ACC5-E56B2CA5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AMpure</a:t>
            </a:r>
            <a:r>
              <a:rPr lang="en-US" dirty="0"/>
              <a:t> ratios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1665D-09DB-4756-BC79-223A9BEDC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52400"/>
            <a:ext cx="1143000" cy="5591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8A177-E9B9-4BA1-8FFB-126CBF226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10484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Ratio of PEG8000 : DNA-containing solution</a:t>
            </a:r>
          </a:p>
          <a:p>
            <a:pPr lvl="1"/>
            <a:r>
              <a:rPr lang="en-US" dirty="0"/>
              <a:t>PEG expels DNA from solution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2051DC9-841E-421F-BC8A-34C0B81D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831230"/>
            <a:ext cx="7848600" cy="38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1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">
            <a:extLst>
              <a:ext uri="{FF2B5EF4-FFF2-40B4-BE49-F238E27FC236}">
                <a16:creationId xmlns:a16="http://schemas.microsoft.com/office/drawing/2014/main" id="{7461AD8B-09DB-40AA-941E-A218C627A5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20616"/>
          <a:stretch/>
        </p:blipFill>
        <p:spPr>
          <a:xfrm>
            <a:off x="5105400" y="2533259"/>
            <a:ext cx="3237427" cy="35929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B84C-DBAE-4D95-B99A-A87584EA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Covaris</a:t>
            </a:r>
            <a:r>
              <a:rPr lang="en-US" dirty="0"/>
              <a:t> and </a:t>
            </a:r>
            <a:r>
              <a:rPr lang="en-US" dirty="0" err="1"/>
              <a:t>Ampure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5EC91-3DEC-4F9A-89FE-9BED15C97511}"/>
              </a:ext>
            </a:extLst>
          </p:cNvPr>
          <p:cNvSpPr txBox="1"/>
          <p:nvPr/>
        </p:nvSpPr>
        <p:spPr>
          <a:xfrm>
            <a:off x="5105400" y="2438400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ladder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A53E9-8FD2-4BF7-AA4B-6404496441B6}"/>
              </a:ext>
            </a:extLst>
          </p:cNvPr>
          <p:cNvSpPr txBox="1"/>
          <p:nvPr/>
        </p:nvSpPr>
        <p:spPr>
          <a:xfrm>
            <a:off x="7704933" y="2438400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A6A68-8251-4C24-A4A0-E2574BC80390}"/>
              </a:ext>
            </a:extLst>
          </p:cNvPr>
          <p:cNvSpPr txBox="1"/>
          <p:nvPr/>
        </p:nvSpPr>
        <p:spPr>
          <a:xfrm>
            <a:off x="7924800" y="280145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766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085B6A-420A-4CAC-9C96-81BC3E27489A}"/>
              </a:ext>
            </a:extLst>
          </p:cNvPr>
          <p:cNvSpPr txBox="1"/>
          <p:nvPr/>
        </p:nvSpPr>
        <p:spPr>
          <a:xfrm>
            <a:off x="7924800" y="319175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9FAD0-EF93-4A6C-9FB8-F729B6D5CA31}"/>
              </a:ext>
            </a:extLst>
          </p:cNvPr>
          <p:cNvSpPr txBox="1"/>
          <p:nvPr/>
        </p:nvSpPr>
        <p:spPr>
          <a:xfrm>
            <a:off x="7924800" y="400607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6A13DD-43BA-42D4-B704-422501F4922C}"/>
              </a:ext>
            </a:extLst>
          </p:cNvPr>
          <p:cNvSpPr txBox="1"/>
          <p:nvPr/>
        </p:nvSpPr>
        <p:spPr>
          <a:xfrm>
            <a:off x="7924800" y="446790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BE411-FE1B-41B9-8457-A992A277C3AC}"/>
              </a:ext>
            </a:extLst>
          </p:cNvPr>
          <p:cNvSpPr txBox="1"/>
          <p:nvPr/>
        </p:nvSpPr>
        <p:spPr>
          <a:xfrm>
            <a:off x="7924800" y="363175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E7A5B-0378-43F7-A66A-5B8C3EF1EFAE}"/>
              </a:ext>
            </a:extLst>
          </p:cNvPr>
          <p:cNvSpPr txBox="1"/>
          <p:nvPr/>
        </p:nvSpPr>
        <p:spPr>
          <a:xfrm>
            <a:off x="8003348" y="481810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52F6E-0F1A-43C5-9D4F-BC95B115AA93}"/>
              </a:ext>
            </a:extLst>
          </p:cNvPr>
          <p:cNvSpPr txBox="1"/>
          <p:nvPr/>
        </p:nvSpPr>
        <p:spPr>
          <a:xfrm>
            <a:off x="8003348" y="513320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7E56B4-1B0F-47F4-AACC-3F0DA10FB1FB}"/>
              </a:ext>
            </a:extLst>
          </p:cNvPr>
          <p:cNvSpPr txBox="1"/>
          <p:nvPr/>
        </p:nvSpPr>
        <p:spPr>
          <a:xfrm>
            <a:off x="5506182" y="1892429"/>
            <a:ext cx="635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Large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F4DB3-C9CC-4C73-9EAE-2F202FB1976A}"/>
              </a:ext>
            </a:extLst>
          </p:cNvPr>
          <p:cNvSpPr txBox="1"/>
          <p:nvPr/>
        </p:nvSpPr>
        <p:spPr>
          <a:xfrm>
            <a:off x="6629400" y="1892429"/>
            <a:ext cx="635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418636-5E06-4F8A-8062-8B32E7B73401}"/>
              </a:ext>
            </a:extLst>
          </p:cNvPr>
          <p:cNvSpPr txBox="1"/>
          <p:nvPr/>
        </p:nvSpPr>
        <p:spPr>
          <a:xfrm>
            <a:off x="5976544" y="2194705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small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16F60-9891-41B5-90F0-30CD2B479CD2}"/>
              </a:ext>
            </a:extLst>
          </p:cNvPr>
          <p:cNvSpPr txBox="1"/>
          <p:nvPr/>
        </p:nvSpPr>
        <p:spPr>
          <a:xfrm>
            <a:off x="7065986" y="2194705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small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8827696-EFC4-4CCB-9350-F234BCF2A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33258"/>
            <a:ext cx="4038600" cy="386754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Covaris</a:t>
            </a:r>
            <a:r>
              <a:rPr lang="en-US" dirty="0"/>
              <a:t> to 200 bp fragments</a:t>
            </a:r>
          </a:p>
          <a:p>
            <a:endParaRPr lang="en-US" dirty="0"/>
          </a:p>
          <a:p>
            <a:r>
              <a:rPr lang="en-US" dirty="0"/>
              <a:t>Use “</a:t>
            </a:r>
            <a:r>
              <a:rPr lang="en-US" dirty="0" err="1"/>
              <a:t>AMpure</a:t>
            </a:r>
            <a:r>
              <a:rPr lang="en-US" dirty="0"/>
              <a:t> ratios”	 to size select into tight large and small fractions</a:t>
            </a:r>
          </a:p>
          <a:p>
            <a:endParaRPr lang="en-US" dirty="0"/>
          </a:p>
          <a:p>
            <a:r>
              <a:rPr lang="en-US" dirty="0"/>
              <a:t>Small fractions for adapter ligation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AD9CF41-FDE2-4BAD-922E-576C708D5A95}"/>
              </a:ext>
            </a:extLst>
          </p:cNvPr>
          <p:cNvCxnSpPr>
            <a:endCxn id="19" idx="0"/>
          </p:cNvCxnSpPr>
          <p:nvPr/>
        </p:nvCxnSpPr>
        <p:spPr>
          <a:xfrm>
            <a:off x="5867400" y="3631753"/>
            <a:ext cx="226755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A1C855-93CD-4E68-9C45-52FF6B67BEEE}"/>
              </a:ext>
            </a:extLst>
          </p:cNvPr>
          <p:cNvCxnSpPr/>
          <p:nvPr/>
        </p:nvCxnSpPr>
        <p:spPr>
          <a:xfrm>
            <a:off x="5867400" y="4343400"/>
            <a:ext cx="226755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0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>
            <a:noAutofit/>
          </a:bodyPr>
          <a:lstStyle/>
          <a:p>
            <a:r>
              <a:rPr lang="en-US" dirty="0">
                <a:cs typeface="Arial" pitchFamily="34" charset="0"/>
              </a:rPr>
              <a:t>Molecular methods for studying genome organization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95288" y="1524000"/>
            <a:ext cx="3888680" cy="2514600"/>
          </a:xfrm>
        </p:spPr>
        <p:txBody>
          <a:bodyPr/>
          <a:lstStyle/>
          <a:p>
            <a:pPr marL="457200" indent="-457200">
              <a:buFont typeface="Calibri" pitchFamily="34" charset="0"/>
              <a:buAutoNum type="arabicPeriod"/>
            </a:pPr>
            <a:r>
              <a:rPr lang="en-US" sz="2400" i="1" dirty="0">
                <a:latin typeface="+mj-lt"/>
                <a:cs typeface="Arial" pitchFamily="34" charset="0"/>
              </a:rPr>
              <a:t>Locus-landmark: </a:t>
            </a:r>
            <a:r>
              <a:rPr lang="en-US" sz="2400" dirty="0">
                <a:latin typeface="+mj-lt"/>
                <a:cs typeface="Arial" pitchFamily="34" charset="0"/>
              </a:rPr>
              <a:t>Measure interactions of genomic loci with relatively fixed nuclear </a:t>
            </a:r>
            <a:r>
              <a:rPr lang="en-US" altLang="en-US" sz="2400" dirty="0">
                <a:latin typeface="+mj-lt"/>
                <a:cs typeface="Arial" pitchFamily="34" charset="0"/>
              </a:rPr>
              <a:t>‘</a:t>
            </a:r>
            <a:r>
              <a:rPr lang="en-US" sz="2400" dirty="0">
                <a:latin typeface="+mj-lt"/>
                <a:cs typeface="Arial" pitchFamily="34" charset="0"/>
              </a:rPr>
              <a:t>landmarks</a:t>
            </a:r>
            <a:r>
              <a:rPr lang="en-US" altLang="en-US" sz="2400" dirty="0">
                <a:latin typeface="+mj-lt"/>
                <a:cs typeface="Arial" pitchFamily="34" charset="0"/>
              </a:rPr>
              <a:t>’</a:t>
            </a:r>
            <a:endParaRPr lang="en-US" sz="2400" dirty="0">
              <a:latin typeface="+mj-lt"/>
              <a:cs typeface="Arial" pitchFamily="34" charset="0"/>
            </a:endParaRPr>
          </a:p>
          <a:p>
            <a:pPr lvl="1"/>
            <a:r>
              <a:rPr lang="en-US" sz="2000" dirty="0">
                <a:latin typeface="+mj-lt"/>
                <a:cs typeface="Arial" pitchFamily="34" charset="0"/>
              </a:rPr>
              <a:t>Techniques: </a:t>
            </a:r>
            <a:r>
              <a:rPr lang="en-US" sz="2000" dirty="0" err="1">
                <a:solidFill>
                  <a:srgbClr val="0070C0"/>
                </a:solidFill>
                <a:latin typeface="+mj-lt"/>
                <a:cs typeface="Arial" pitchFamily="34" charset="0"/>
              </a:rPr>
              <a:t>ChIP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+mj-lt"/>
                <a:cs typeface="Arial" pitchFamily="34" charset="0"/>
              </a:rPr>
              <a:t>DamID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pitchFamily="34" charset="0"/>
              </a:rPr>
              <a:t>, TSA-</a:t>
            </a:r>
            <a:r>
              <a:rPr lang="en-US" sz="2000" dirty="0" err="1">
                <a:solidFill>
                  <a:srgbClr val="0070C0"/>
                </a:solidFill>
                <a:latin typeface="+mj-lt"/>
                <a:cs typeface="Arial" pitchFamily="34" charset="0"/>
              </a:rPr>
              <a:t>seq</a:t>
            </a:r>
            <a:endParaRPr lang="en-US" sz="1400" dirty="0">
              <a:latin typeface="+mj-lt"/>
              <a:cs typeface="Arial" pitchFamily="34" charset="0"/>
            </a:endParaRPr>
          </a:p>
        </p:txBody>
      </p:sp>
      <p:grpSp>
        <p:nvGrpSpPr>
          <p:cNvPr id="15364" name="Group 1"/>
          <p:cNvGrpSpPr>
            <a:grpSpLocks/>
          </p:cNvGrpSpPr>
          <p:nvPr/>
        </p:nvGrpSpPr>
        <p:grpSpPr bwMode="auto">
          <a:xfrm>
            <a:off x="4643438" y="1989138"/>
            <a:ext cx="4133850" cy="3095625"/>
            <a:chOff x="4716016" y="3591560"/>
            <a:chExt cx="2713484" cy="2032953"/>
          </a:xfrm>
        </p:grpSpPr>
        <p:pic>
          <p:nvPicPr>
            <p:cNvPr id="15382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16016" y="3591560"/>
              <a:ext cx="2713484" cy="2032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83" name="Freeform 8"/>
            <p:cNvSpPr>
              <a:spLocks/>
            </p:cNvSpPr>
            <p:nvPr/>
          </p:nvSpPr>
          <p:spPr bwMode="auto">
            <a:xfrm>
              <a:off x="5076056" y="3768705"/>
              <a:ext cx="2177721" cy="1797467"/>
            </a:xfrm>
            <a:custGeom>
              <a:avLst/>
              <a:gdLst>
                <a:gd name="T0" fmla="*/ 2147483647 w 3024"/>
                <a:gd name="T1" fmla="*/ 2147483647 h 2496"/>
                <a:gd name="T2" fmla="*/ 2147483647 w 3024"/>
                <a:gd name="T3" fmla="*/ 2147483647 h 2496"/>
                <a:gd name="T4" fmla="*/ 2147483647 w 3024"/>
                <a:gd name="T5" fmla="*/ 2147483647 h 2496"/>
                <a:gd name="T6" fmla="*/ 2147483647 w 3024"/>
                <a:gd name="T7" fmla="*/ 2147483647 h 2496"/>
                <a:gd name="T8" fmla="*/ 2147483647 w 3024"/>
                <a:gd name="T9" fmla="*/ 2147483647 h 2496"/>
                <a:gd name="T10" fmla="*/ 2147483647 w 3024"/>
                <a:gd name="T11" fmla="*/ 2147483647 h 2496"/>
                <a:gd name="T12" fmla="*/ 2147483647 w 3024"/>
                <a:gd name="T13" fmla="*/ 2147483647 h 2496"/>
                <a:gd name="T14" fmla="*/ 2147483647 w 3024"/>
                <a:gd name="T15" fmla="*/ 2147483647 h 2496"/>
                <a:gd name="T16" fmla="*/ 2147483647 w 3024"/>
                <a:gd name="T17" fmla="*/ 2147483647 h 2496"/>
                <a:gd name="T18" fmla="*/ 2147483647 w 3024"/>
                <a:gd name="T19" fmla="*/ 2147483647 h 2496"/>
                <a:gd name="T20" fmla="*/ 2147483647 w 3024"/>
                <a:gd name="T21" fmla="*/ 2147483647 h 2496"/>
                <a:gd name="T22" fmla="*/ 2147483647 w 3024"/>
                <a:gd name="T23" fmla="*/ 2147483647 h 2496"/>
                <a:gd name="T24" fmla="*/ 2147483647 w 3024"/>
                <a:gd name="T25" fmla="*/ 2147483647 h 2496"/>
                <a:gd name="T26" fmla="*/ 2147483647 w 3024"/>
                <a:gd name="T27" fmla="*/ 2147483647 h 2496"/>
                <a:gd name="T28" fmla="*/ 2147483647 w 3024"/>
                <a:gd name="T29" fmla="*/ 2147483647 h 2496"/>
                <a:gd name="T30" fmla="*/ 2147483647 w 3024"/>
                <a:gd name="T31" fmla="*/ 2147483647 h 2496"/>
                <a:gd name="T32" fmla="*/ 2147483647 w 3024"/>
                <a:gd name="T33" fmla="*/ 2147483647 h 2496"/>
                <a:gd name="T34" fmla="*/ 2147483647 w 3024"/>
                <a:gd name="T35" fmla="*/ 2147483647 h 2496"/>
                <a:gd name="T36" fmla="*/ 2147483647 w 3024"/>
                <a:gd name="T37" fmla="*/ 2147483647 h 2496"/>
                <a:gd name="T38" fmla="*/ 2147483647 w 3024"/>
                <a:gd name="T39" fmla="*/ 2147483647 h 2496"/>
                <a:gd name="T40" fmla="*/ 2147483647 w 3024"/>
                <a:gd name="T41" fmla="*/ 2147483647 h 2496"/>
                <a:gd name="T42" fmla="*/ 2147483647 w 3024"/>
                <a:gd name="T43" fmla="*/ 2147483647 h 2496"/>
                <a:gd name="T44" fmla="*/ 2147483647 w 3024"/>
                <a:gd name="T45" fmla="*/ 2147483647 h 2496"/>
                <a:gd name="T46" fmla="*/ 2147483647 w 3024"/>
                <a:gd name="T47" fmla="*/ 2147483647 h 2496"/>
                <a:gd name="T48" fmla="*/ 2147483647 w 3024"/>
                <a:gd name="T49" fmla="*/ 2147483647 h 2496"/>
                <a:gd name="T50" fmla="*/ 2147483647 w 3024"/>
                <a:gd name="T51" fmla="*/ 2147483647 h 2496"/>
                <a:gd name="T52" fmla="*/ 2147483647 w 3024"/>
                <a:gd name="T53" fmla="*/ 2147483647 h 2496"/>
                <a:gd name="T54" fmla="*/ 2147483647 w 3024"/>
                <a:gd name="T55" fmla="*/ 2147483647 h 2496"/>
                <a:gd name="T56" fmla="*/ 2147483647 w 3024"/>
                <a:gd name="T57" fmla="*/ 2147483647 h 2496"/>
                <a:gd name="T58" fmla="*/ 2147483647 w 3024"/>
                <a:gd name="T59" fmla="*/ 2147483647 h 2496"/>
                <a:gd name="T60" fmla="*/ 2147483647 w 3024"/>
                <a:gd name="T61" fmla="*/ 0 h 2496"/>
                <a:gd name="T62" fmla="*/ 2147483647 w 3024"/>
                <a:gd name="T63" fmla="*/ 2147483647 h 2496"/>
                <a:gd name="T64" fmla="*/ 2147483647 w 3024"/>
                <a:gd name="T65" fmla="*/ 2147483647 h 2496"/>
                <a:gd name="T66" fmla="*/ 2147483647 w 3024"/>
                <a:gd name="T67" fmla="*/ 2147483647 h 2496"/>
                <a:gd name="T68" fmla="*/ 2147483647 w 3024"/>
                <a:gd name="T69" fmla="*/ 2147483647 h 2496"/>
                <a:gd name="T70" fmla="*/ 2147483647 w 3024"/>
                <a:gd name="T71" fmla="*/ 2147483647 h 2496"/>
                <a:gd name="T72" fmla="*/ 2147483647 w 3024"/>
                <a:gd name="T73" fmla="*/ 2147483647 h 2496"/>
                <a:gd name="T74" fmla="*/ 2147483647 w 3024"/>
                <a:gd name="T75" fmla="*/ 2147483647 h 2496"/>
                <a:gd name="T76" fmla="*/ 2147483647 w 3024"/>
                <a:gd name="T77" fmla="*/ 2147483647 h 2496"/>
                <a:gd name="T78" fmla="*/ 0 w 3024"/>
                <a:gd name="T79" fmla="*/ 2147483647 h 2496"/>
                <a:gd name="T80" fmla="*/ 0 w 3024"/>
                <a:gd name="T81" fmla="*/ 2147483647 h 2496"/>
                <a:gd name="T82" fmla="*/ 0 w 3024"/>
                <a:gd name="T83" fmla="*/ 2147483647 h 2496"/>
                <a:gd name="T84" fmla="*/ 2147483647 w 3024"/>
                <a:gd name="T85" fmla="*/ 2147483647 h 2496"/>
                <a:gd name="T86" fmla="*/ 2147483647 w 3024"/>
                <a:gd name="T87" fmla="*/ 2147483647 h 2496"/>
                <a:gd name="T88" fmla="*/ 2147483647 w 3024"/>
                <a:gd name="T89" fmla="*/ 2147483647 h 2496"/>
                <a:gd name="T90" fmla="*/ 2147483647 w 3024"/>
                <a:gd name="T91" fmla="*/ 2147483647 h 2496"/>
                <a:gd name="T92" fmla="*/ 2147483647 w 3024"/>
                <a:gd name="T93" fmla="*/ 2147483647 h 249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024"/>
                <a:gd name="T142" fmla="*/ 0 h 2496"/>
                <a:gd name="T143" fmla="*/ 3024 w 3024"/>
                <a:gd name="T144" fmla="*/ 2496 h 249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024" h="2496">
                  <a:moveTo>
                    <a:pt x="384" y="2112"/>
                  </a:moveTo>
                  <a:lnTo>
                    <a:pt x="480" y="2256"/>
                  </a:lnTo>
                  <a:lnTo>
                    <a:pt x="672" y="2352"/>
                  </a:lnTo>
                  <a:lnTo>
                    <a:pt x="720" y="2400"/>
                  </a:lnTo>
                  <a:lnTo>
                    <a:pt x="912" y="2448"/>
                  </a:lnTo>
                  <a:lnTo>
                    <a:pt x="1056" y="2448"/>
                  </a:lnTo>
                  <a:lnTo>
                    <a:pt x="1200" y="2496"/>
                  </a:lnTo>
                  <a:lnTo>
                    <a:pt x="1296" y="2496"/>
                  </a:lnTo>
                  <a:lnTo>
                    <a:pt x="1392" y="2448"/>
                  </a:lnTo>
                  <a:lnTo>
                    <a:pt x="1497" y="2486"/>
                  </a:lnTo>
                  <a:lnTo>
                    <a:pt x="1631" y="2448"/>
                  </a:lnTo>
                  <a:lnTo>
                    <a:pt x="1814" y="2410"/>
                  </a:lnTo>
                  <a:lnTo>
                    <a:pt x="2130" y="2246"/>
                  </a:lnTo>
                  <a:lnTo>
                    <a:pt x="2332" y="2102"/>
                  </a:lnTo>
                  <a:lnTo>
                    <a:pt x="2496" y="2016"/>
                  </a:lnTo>
                  <a:lnTo>
                    <a:pt x="2640" y="1920"/>
                  </a:lnTo>
                  <a:lnTo>
                    <a:pt x="2688" y="1824"/>
                  </a:lnTo>
                  <a:lnTo>
                    <a:pt x="2802" y="1757"/>
                  </a:lnTo>
                  <a:lnTo>
                    <a:pt x="2880" y="1632"/>
                  </a:lnTo>
                  <a:lnTo>
                    <a:pt x="2928" y="1536"/>
                  </a:lnTo>
                  <a:lnTo>
                    <a:pt x="2976" y="1296"/>
                  </a:lnTo>
                  <a:lnTo>
                    <a:pt x="3024" y="1152"/>
                  </a:lnTo>
                  <a:lnTo>
                    <a:pt x="3024" y="960"/>
                  </a:lnTo>
                  <a:lnTo>
                    <a:pt x="2976" y="816"/>
                  </a:lnTo>
                  <a:lnTo>
                    <a:pt x="3014" y="576"/>
                  </a:lnTo>
                  <a:lnTo>
                    <a:pt x="2976" y="432"/>
                  </a:lnTo>
                  <a:lnTo>
                    <a:pt x="2736" y="288"/>
                  </a:lnTo>
                  <a:lnTo>
                    <a:pt x="2592" y="192"/>
                  </a:lnTo>
                  <a:lnTo>
                    <a:pt x="2400" y="96"/>
                  </a:lnTo>
                  <a:lnTo>
                    <a:pt x="2102" y="19"/>
                  </a:lnTo>
                  <a:lnTo>
                    <a:pt x="1698" y="0"/>
                  </a:lnTo>
                  <a:lnTo>
                    <a:pt x="1392" y="96"/>
                  </a:lnTo>
                  <a:lnTo>
                    <a:pt x="1132" y="173"/>
                  </a:lnTo>
                  <a:lnTo>
                    <a:pt x="902" y="250"/>
                  </a:lnTo>
                  <a:lnTo>
                    <a:pt x="671" y="240"/>
                  </a:lnTo>
                  <a:lnTo>
                    <a:pt x="432" y="336"/>
                  </a:lnTo>
                  <a:lnTo>
                    <a:pt x="240" y="480"/>
                  </a:lnTo>
                  <a:lnTo>
                    <a:pt x="144" y="672"/>
                  </a:lnTo>
                  <a:lnTo>
                    <a:pt x="48" y="864"/>
                  </a:lnTo>
                  <a:lnTo>
                    <a:pt x="0" y="1008"/>
                  </a:lnTo>
                  <a:lnTo>
                    <a:pt x="0" y="1152"/>
                  </a:lnTo>
                  <a:lnTo>
                    <a:pt x="0" y="1344"/>
                  </a:lnTo>
                  <a:lnTo>
                    <a:pt x="86" y="1450"/>
                  </a:lnTo>
                  <a:lnTo>
                    <a:pt x="144" y="1680"/>
                  </a:lnTo>
                  <a:lnTo>
                    <a:pt x="192" y="1824"/>
                  </a:lnTo>
                  <a:lnTo>
                    <a:pt x="258" y="1949"/>
                  </a:lnTo>
                  <a:lnTo>
                    <a:pt x="384" y="2112"/>
                  </a:lnTo>
                  <a:close/>
                </a:path>
              </a:pathLst>
            </a:custGeom>
            <a:noFill/>
            <a:ln w="635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65" name="Group 55"/>
          <p:cNvGrpSpPr>
            <a:grpSpLocks/>
          </p:cNvGrpSpPr>
          <p:nvPr/>
        </p:nvGrpSpPr>
        <p:grpSpPr bwMode="auto">
          <a:xfrm>
            <a:off x="6732588" y="2276475"/>
            <a:ext cx="1763712" cy="2397125"/>
            <a:chOff x="4529138" y="620126"/>
            <a:chExt cx="3924725" cy="5335172"/>
          </a:xfrm>
        </p:grpSpPr>
        <p:sp>
          <p:nvSpPr>
            <p:cNvPr id="15378" name="Freeform 5"/>
            <p:cNvSpPr>
              <a:spLocks/>
            </p:cNvSpPr>
            <p:nvPr/>
          </p:nvSpPr>
          <p:spPr bwMode="auto">
            <a:xfrm>
              <a:off x="4529138" y="620126"/>
              <a:ext cx="3920917" cy="5335172"/>
            </a:xfrm>
            <a:custGeom>
              <a:avLst/>
              <a:gdLst>
                <a:gd name="T0" fmla="*/ 0 w 749"/>
                <a:gd name="T1" fmla="*/ 2147483647 h 983"/>
                <a:gd name="T2" fmla="*/ 2147483647 w 749"/>
                <a:gd name="T3" fmla="*/ 2147483647 h 983"/>
                <a:gd name="T4" fmla="*/ 2147483647 w 749"/>
                <a:gd name="T5" fmla="*/ 2147483647 h 983"/>
                <a:gd name="T6" fmla="*/ 2147483647 w 749"/>
                <a:gd name="T7" fmla="*/ 2147483647 h 983"/>
                <a:gd name="T8" fmla="*/ 2147483647 w 749"/>
                <a:gd name="T9" fmla="*/ 2147483647 h 983"/>
                <a:gd name="T10" fmla="*/ 2147483647 w 749"/>
                <a:gd name="T11" fmla="*/ 2147483647 h 983"/>
                <a:gd name="T12" fmla="*/ 2147483647 w 749"/>
                <a:gd name="T13" fmla="*/ 2147483647 h 983"/>
                <a:gd name="T14" fmla="*/ 2147483647 w 749"/>
                <a:gd name="T15" fmla="*/ 2147483647 h 983"/>
                <a:gd name="T16" fmla="*/ 2147483647 w 749"/>
                <a:gd name="T17" fmla="*/ 2147483647 h 983"/>
                <a:gd name="T18" fmla="*/ 2147483647 w 749"/>
                <a:gd name="T19" fmla="*/ 2147483647 h 983"/>
                <a:gd name="T20" fmla="*/ 2147483647 w 749"/>
                <a:gd name="T21" fmla="*/ 2147483647 h 983"/>
                <a:gd name="T22" fmla="*/ 2147483647 w 749"/>
                <a:gd name="T23" fmla="*/ 2147483647 h 983"/>
                <a:gd name="T24" fmla="*/ 2147483647 w 749"/>
                <a:gd name="T25" fmla="*/ 2147483647 h 983"/>
                <a:gd name="T26" fmla="*/ 2147483647 w 749"/>
                <a:gd name="T27" fmla="*/ 2147483647 h 983"/>
                <a:gd name="T28" fmla="*/ 2147483647 w 749"/>
                <a:gd name="T29" fmla="*/ 2147483647 h 983"/>
                <a:gd name="T30" fmla="*/ 2147483647 w 749"/>
                <a:gd name="T31" fmla="*/ 2147483647 h 983"/>
                <a:gd name="T32" fmla="*/ 2147483647 w 749"/>
                <a:gd name="T33" fmla="*/ 2147483647 h 983"/>
                <a:gd name="T34" fmla="*/ 2147483647 w 749"/>
                <a:gd name="T35" fmla="*/ 2147483647 h 983"/>
                <a:gd name="T36" fmla="*/ 2147483647 w 749"/>
                <a:gd name="T37" fmla="*/ 2147483647 h 983"/>
                <a:gd name="T38" fmla="*/ 2147483647 w 749"/>
                <a:gd name="T39" fmla="*/ 2147483647 h 983"/>
                <a:gd name="T40" fmla="*/ 2147483647 w 749"/>
                <a:gd name="T41" fmla="*/ 2147483647 h 983"/>
                <a:gd name="T42" fmla="*/ 2147483647 w 749"/>
                <a:gd name="T43" fmla="*/ 2147483647 h 983"/>
                <a:gd name="T44" fmla="*/ 2147483647 w 749"/>
                <a:gd name="T45" fmla="*/ 2147483647 h 983"/>
                <a:gd name="T46" fmla="*/ 2147483647 w 749"/>
                <a:gd name="T47" fmla="*/ 2147483647 h 983"/>
                <a:gd name="T48" fmla="*/ 2147483647 w 749"/>
                <a:gd name="T49" fmla="*/ 2147483647 h 983"/>
                <a:gd name="T50" fmla="*/ 2147483647 w 749"/>
                <a:gd name="T51" fmla="*/ 2147483647 h 983"/>
                <a:gd name="T52" fmla="*/ 2147483647 w 749"/>
                <a:gd name="T53" fmla="*/ 2147483647 h 983"/>
                <a:gd name="T54" fmla="*/ 2147483647 w 749"/>
                <a:gd name="T55" fmla="*/ 2147483647 h 983"/>
                <a:gd name="T56" fmla="*/ 2147483647 w 749"/>
                <a:gd name="T57" fmla="*/ 2147483647 h 983"/>
                <a:gd name="T58" fmla="*/ 2147483647 w 749"/>
                <a:gd name="T59" fmla="*/ 2147483647 h 983"/>
                <a:gd name="T60" fmla="*/ 2147483647 w 749"/>
                <a:gd name="T61" fmla="*/ 2147483647 h 983"/>
                <a:gd name="T62" fmla="*/ 2147483647 w 749"/>
                <a:gd name="T63" fmla="*/ 2147483647 h 983"/>
                <a:gd name="T64" fmla="*/ 2147483647 w 749"/>
                <a:gd name="T65" fmla="*/ 2147483647 h 983"/>
                <a:gd name="T66" fmla="*/ 2147483647 w 749"/>
                <a:gd name="T67" fmla="*/ 2147483647 h 983"/>
                <a:gd name="T68" fmla="*/ 2147483647 w 749"/>
                <a:gd name="T69" fmla="*/ 2147483647 h 98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9"/>
                <a:gd name="T106" fmla="*/ 0 h 983"/>
                <a:gd name="T107" fmla="*/ 749 w 749"/>
                <a:gd name="T108" fmla="*/ 983 h 98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9" h="983">
                  <a:moveTo>
                    <a:pt x="0" y="133"/>
                  </a:moveTo>
                  <a:cubicBezTo>
                    <a:pt x="2" y="141"/>
                    <a:pt x="16" y="152"/>
                    <a:pt x="24" y="159"/>
                  </a:cubicBezTo>
                  <a:cubicBezTo>
                    <a:pt x="46" y="158"/>
                    <a:pt x="68" y="159"/>
                    <a:pt x="90" y="157"/>
                  </a:cubicBezTo>
                  <a:cubicBezTo>
                    <a:pt x="104" y="155"/>
                    <a:pt x="111" y="129"/>
                    <a:pt x="128" y="125"/>
                  </a:cubicBezTo>
                  <a:cubicBezTo>
                    <a:pt x="146" y="102"/>
                    <a:pt x="151" y="80"/>
                    <a:pt x="181" y="69"/>
                  </a:cubicBezTo>
                  <a:cubicBezTo>
                    <a:pt x="188" y="56"/>
                    <a:pt x="195" y="40"/>
                    <a:pt x="210" y="37"/>
                  </a:cubicBezTo>
                  <a:cubicBezTo>
                    <a:pt x="225" y="21"/>
                    <a:pt x="224" y="21"/>
                    <a:pt x="248" y="18"/>
                  </a:cubicBezTo>
                  <a:cubicBezTo>
                    <a:pt x="265" y="0"/>
                    <a:pt x="275" y="7"/>
                    <a:pt x="304" y="10"/>
                  </a:cubicBezTo>
                  <a:cubicBezTo>
                    <a:pt x="313" y="16"/>
                    <a:pt x="312" y="21"/>
                    <a:pt x="320" y="29"/>
                  </a:cubicBezTo>
                  <a:cubicBezTo>
                    <a:pt x="330" y="70"/>
                    <a:pt x="344" y="92"/>
                    <a:pt x="368" y="133"/>
                  </a:cubicBezTo>
                  <a:cubicBezTo>
                    <a:pt x="369" y="189"/>
                    <a:pt x="373" y="244"/>
                    <a:pt x="368" y="301"/>
                  </a:cubicBezTo>
                  <a:cubicBezTo>
                    <a:pt x="371" y="329"/>
                    <a:pt x="368" y="339"/>
                    <a:pt x="381" y="359"/>
                  </a:cubicBezTo>
                  <a:cubicBezTo>
                    <a:pt x="384" y="375"/>
                    <a:pt x="390" y="374"/>
                    <a:pt x="397" y="389"/>
                  </a:cubicBezTo>
                  <a:cubicBezTo>
                    <a:pt x="398" y="394"/>
                    <a:pt x="394" y="403"/>
                    <a:pt x="400" y="405"/>
                  </a:cubicBezTo>
                  <a:cubicBezTo>
                    <a:pt x="410" y="407"/>
                    <a:pt x="432" y="399"/>
                    <a:pt x="432" y="399"/>
                  </a:cubicBezTo>
                  <a:cubicBezTo>
                    <a:pt x="460" y="400"/>
                    <a:pt x="484" y="403"/>
                    <a:pt x="512" y="407"/>
                  </a:cubicBezTo>
                  <a:cubicBezTo>
                    <a:pt x="527" y="412"/>
                    <a:pt x="533" y="420"/>
                    <a:pt x="549" y="423"/>
                  </a:cubicBezTo>
                  <a:cubicBezTo>
                    <a:pt x="572" y="430"/>
                    <a:pt x="594" y="443"/>
                    <a:pt x="618" y="447"/>
                  </a:cubicBezTo>
                  <a:cubicBezTo>
                    <a:pt x="643" y="444"/>
                    <a:pt x="634" y="441"/>
                    <a:pt x="653" y="437"/>
                  </a:cubicBezTo>
                  <a:cubicBezTo>
                    <a:pt x="655" y="438"/>
                    <a:pt x="658" y="439"/>
                    <a:pt x="661" y="442"/>
                  </a:cubicBezTo>
                  <a:cubicBezTo>
                    <a:pt x="662" y="444"/>
                    <a:pt x="661" y="448"/>
                    <a:pt x="664" y="450"/>
                  </a:cubicBezTo>
                  <a:cubicBezTo>
                    <a:pt x="670" y="453"/>
                    <a:pt x="685" y="455"/>
                    <a:pt x="685" y="455"/>
                  </a:cubicBezTo>
                  <a:cubicBezTo>
                    <a:pt x="699" y="472"/>
                    <a:pt x="718" y="488"/>
                    <a:pt x="736" y="503"/>
                  </a:cubicBezTo>
                  <a:cubicBezTo>
                    <a:pt x="744" y="521"/>
                    <a:pt x="746" y="536"/>
                    <a:pt x="749" y="557"/>
                  </a:cubicBezTo>
                  <a:cubicBezTo>
                    <a:pt x="742" y="584"/>
                    <a:pt x="712" y="582"/>
                    <a:pt x="688" y="586"/>
                  </a:cubicBezTo>
                  <a:cubicBezTo>
                    <a:pt x="634" y="592"/>
                    <a:pt x="584" y="595"/>
                    <a:pt x="530" y="597"/>
                  </a:cubicBezTo>
                  <a:cubicBezTo>
                    <a:pt x="478" y="594"/>
                    <a:pt x="423" y="586"/>
                    <a:pt x="376" y="610"/>
                  </a:cubicBezTo>
                  <a:cubicBezTo>
                    <a:pt x="373" y="625"/>
                    <a:pt x="367" y="631"/>
                    <a:pt x="362" y="645"/>
                  </a:cubicBezTo>
                  <a:cubicBezTo>
                    <a:pt x="357" y="684"/>
                    <a:pt x="350" y="747"/>
                    <a:pt x="378" y="781"/>
                  </a:cubicBezTo>
                  <a:cubicBezTo>
                    <a:pt x="391" y="826"/>
                    <a:pt x="383" y="806"/>
                    <a:pt x="400" y="842"/>
                  </a:cubicBezTo>
                  <a:cubicBezTo>
                    <a:pt x="402" y="855"/>
                    <a:pt x="405" y="867"/>
                    <a:pt x="408" y="882"/>
                  </a:cubicBezTo>
                  <a:cubicBezTo>
                    <a:pt x="393" y="921"/>
                    <a:pt x="408" y="970"/>
                    <a:pt x="357" y="983"/>
                  </a:cubicBezTo>
                  <a:cubicBezTo>
                    <a:pt x="274" y="938"/>
                    <a:pt x="213" y="864"/>
                    <a:pt x="146" y="802"/>
                  </a:cubicBezTo>
                  <a:cubicBezTo>
                    <a:pt x="142" y="783"/>
                    <a:pt x="135" y="740"/>
                    <a:pt x="130" y="727"/>
                  </a:cubicBezTo>
                  <a:cubicBezTo>
                    <a:pt x="111" y="679"/>
                    <a:pt x="56" y="662"/>
                    <a:pt x="56" y="602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9" name="Freeform 6"/>
            <p:cNvSpPr>
              <a:spLocks/>
            </p:cNvSpPr>
            <p:nvPr/>
          </p:nvSpPr>
          <p:spPr bwMode="auto">
            <a:xfrm>
              <a:off x="5879274" y="631972"/>
              <a:ext cx="350387" cy="173758"/>
            </a:xfrm>
            <a:custGeom>
              <a:avLst/>
              <a:gdLst>
                <a:gd name="T0" fmla="*/ 0 w 67"/>
                <a:gd name="T1" fmla="*/ 2147483647 h 32"/>
                <a:gd name="T2" fmla="*/ 2147483647 w 67"/>
                <a:gd name="T3" fmla="*/ 0 h 32"/>
                <a:gd name="T4" fmla="*/ 2147483647 w 67"/>
                <a:gd name="T5" fmla="*/ 2147483647 h 32"/>
                <a:gd name="T6" fmla="*/ 2147483647 w 67"/>
                <a:gd name="T7" fmla="*/ 2147483647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2"/>
                <a:gd name="T14" fmla="*/ 67 w 67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2">
                  <a:moveTo>
                    <a:pt x="0" y="11"/>
                  </a:moveTo>
                  <a:cubicBezTo>
                    <a:pt x="6" y="4"/>
                    <a:pt x="27" y="0"/>
                    <a:pt x="27" y="0"/>
                  </a:cubicBezTo>
                  <a:cubicBezTo>
                    <a:pt x="45" y="3"/>
                    <a:pt x="44" y="2"/>
                    <a:pt x="54" y="16"/>
                  </a:cubicBezTo>
                  <a:cubicBezTo>
                    <a:pt x="57" y="21"/>
                    <a:pt x="67" y="32"/>
                    <a:pt x="67" y="32"/>
                  </a:cubicBezTo>
                </a:path>
              </a:pathLst>
            </a:custGeom>
            <a:noFill/>
            <a:ln w="6350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Freeform 7"/>
            <p:cNvSpPr>
              <a:spLocks/>
            </p:cNvSpPr>
            <p:nvPr/>
          </p:nvSpPr>
          <p:spPr bwMode="auto">
            <a:xfrm>
              <a:off x="8213924" y="3453572"/>
              <a:ext cx="239939" cy="347517"/>
            </a:xfrm>
            <a:custGeom>
              <a:avLst/>
              <a:gdLst>
                <a:gd name="T0" fmla="*/ 2147483647 w 46"/>
                <a:gd name="T1" fmla="*/ 0 h 64"/>
                <a:gd name="T2" fmla="*/ 0 w 46"/>
                <a:gd name="T3" fmla="*/ 2147483647 h 64"/>
                <a:gd name="T4" fmla="*/ 0 60000 65536"/>
                <a:gd name="T5" fmla="*/ 0 60000 65536"/>
                <a:gd name="T6" fmla="*/ 0 w 46"/>
                <a:gd name="T7" fmla="*/ 0 h 64"/>
                <a:gd name="T8" fmla="*/ 46 w 46"/>
                <a:gd name="T9" fmla="*/ 64 h 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" h="64">
                  <a:moveTo>
                    <a:pt x="37" y="0"/>
                  </a:moveTo>
                  <a:cubicBezTo>
                    <a:pt x="40" y="45"/>
                    <a:pt x="46" y="64"/>
                    <a:pt x="0" y="64"/>
                  </a:cubicBezTo>
                </a:path>
              </a:pathLst>
            </a:custGeom>
            <a:noFill/>
            <a:ln w="6350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Freeform 8"/>
            <p:cNvSpPr>
              <a:spLocks/>
            </p:cNvSpPr>
            <p:nvPr/>
          </p:nvSpPr>
          <p:spPr bwMode="auto">
            <a:xfrm>
              <a:off x="6246800" y="5765743"/>
              <a:ext cx="359910" cy="189554"/>
            </a:xfrm>
            <a:custGeom>
              <a:avLst/>
              <a:gdLst>
                <a:gd name="T0" fmla="*/ 2147483647 w 69"/>
                <a:gd name="T1" fmla="*/ 0 h 35"/>
                <a:gd name="T2" fmla="*/ 2147483647 w 69"/>
                <a:gd name="T3" fmla="*/ 2147483647 h 35"/>
                <a:gd name="T4" fmla="*/ 2147483647 w 69"/>
                <a:gd name="T5" fmla="*/ 2147483647 h 35"/>
                <a:gd name="T6" fmla="*/ 0 w 69"/>
                <a:gd name="T7" fmla="*/ 2147483647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35"/>
                <a:gd name="T14" fmla="*/ 69 w 69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35">
                  <a:moveTo>
                    <a:pt x="69" y="0"/>
                  </a:moveTo>
                  <a:cubicBezTo>
                    <a:pt x="65" y="5"/>
                    <a:pt x="65" y="11"/>
                    <a:pt x="61" y="16"/>
                  </a:cubicBezTo>
                  <a:cubicBezTo>
                    <a:pt x="54" y="22"/>
                    <a:pt x="37" y="31"/>
                    <a:pt x="29" y="35"/>
                  </a:cubicBezTo>
                  <a:cubicBezTo>
                    <a:pt x="20" y="32"/>
                    <a:pt x="4" y="28"/>
                    <a:pt x="0" y="21"/>
                  </a:cubicBezTo>
                </a:path>
              </a:pathLst>
            </a:custGeom>
            <a:noFill/>
            <a:ln w="6350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66" name="Group 2"/>
          <p:cNvGrpSpPr>
            <a:grpSpLocks/>
          </p:cNvGrpSpPr>
          <p:nvPr/>
        </p:nvGrpSpPr>
        <p:grpSpPr bwMode="auto">
          <a:xfrm>
            <a:off x="5435600" y="2998788"/>
            <a:ext cx="1090613" cy="1293812"/>
            <a:chOff x="5435600" y="2998788"/>
            <a:chExt cx="1090613" cy="1293812"/>
          </a:xfrm>
        </p:grpSpPr>
        <p:sp>
          <p:nvSpPr>
            <p:cNvPr id="15374" name="Freeform 5"/>
            <p:cNvSpPr>
              <a:spLocks/>
            </p:cNvSpPr>
            <p:nvPr/>
          </p:nvSpPr>
          <p:spPr bwMode="auto">
            <a:xfrm>
              <a:off x="5435600" y="2998788"/>
              <a:ext cx="1090613" cy="1293812"/>
            </a:xfrm>
            <a:custGeom>
              <a:avLst/>
              <a:gdLst>
                <a:gd name="T0" fmla="*/ 2147483647 w 10001"/>
                <a:gd name="T1" fmla="*/ 0 h 10020"/>
                <a:gd name="T2" fmla="*/ 2147483647 w 10001"/>
                <a:gd name="T3" fmla="*/ 2147483647 h 10020"/>
                <a:gd name="T4" fmla="*/ 2147483647 w 10001"/>
                <a:gd name="T5" fmla="*/ 2147483647 h 10020"/>
                <a:gd name="T6" fmla="*/ 2147483647 w 10001"/>
                <a:gd name="T7" fmla="*/ 2147483647 h 10020"/>
                <a:gd name="T8" fmla="*/ 2147483647 w 10001"/>
                <a:gd name="T9" fmla="*/ 2147483647 h 10020"/>
                <a:gd name="T10" fmla="*/ 2147483647 w 10001"/>
                <a:gd name="T11" fmla="*/ 2147483647 h 10020"/>
                <a:gd name="T12" fmla="*/ 2147483647 w 10001"/>
                <a:gd name="T13" fmla="*/ 2147483647 h 10020"/>
                <a:gd name="T14" fmla="*/ 2147483647 w 10001"/>
                <a:gd name="T15" fmla="*/ 2147483647 h 10020"/>
                <a:gd name="T16" fmla="*/ 2147483647 w 10001"/>
                <a:gd name="T17" fmla="*/ 2147483647 h 10020"/>
                <a:gd name="T18" fmla="*/ 2147483647 w 10001"/>
                <a:gd name="T19" fmla="*/ 2147483647 h 10020"/>
                <a:gd name="T20" fmla="*/ 2147483647 w 10001"/>
                <a:gd name="T21" fmla="*/ 2147483647 h 10020"/>
                <a:gd name="T22" fmla="*/ 2147483647 w 10001"/>
                <a:gd name="T23" fmla="*/ 2147483647 h 10020"/>
                <a:gd name="T24" fmla="*/ 2147483647 w 10001"/>
                <a:gd name="T25" fmla="*/ 2147483647 h 10020"/>
                <a:gd name="T26" fmla="*/ 2147483647 w 10001"/>
                <a:gd name="T27" fmla="*/ 2147483647 h 10020"/>
                <a:gd name="T28" fmla="*/ 2147483647 w 10001"/>
                <a:gd name="T29" fmla="*/ 2147483647 h 10020"/>
                <a:gd name="T30" fmla="*/ 2147483647 w 10001"/>
                <a:gd name="T31" fmla="*/ 2147483647 h 10020"/>
                <a:gd name="T32" fmla="*/ 2147483647 w 10001"/>
                <a:gd name="T33" fmla="*/ 2147483647 h 10020"/>
                <a:gd name="T34" fmla="*/ 2147483647 w 10001"/>
                <a:gd name="T35" fmla="*/ 2147483647 h 10020"/>
                <a:gd name="T36" fmla="*/ 2147483647 w 10001"/>
                <a:gd name="T37" fmla="*/ 2147483647 h 10020"/>
                <a:gd name="T38" fmla="*/ 2147483647 w 10001"/>
                <a:gd name="T39" fmla="*/ 2147483647 h 10020"/>
                <a:gd name="T40" fmla="*/ 2147483647 w 10001"/>
                <a:gd name="T41" fmla="*/ 2147483647 h 10020"/>
                <a:gd name="T42" fmla="*/ 2147483647 w 10001"/>
                <a:gd name="T43" fmla="*/ 2147483647 h 10020"/>
                <a:gd name="T44" fmla="*/ 2147483647 w 10001"/>
                <a:gd name="T45" fmla="*/ 2147483647 h 10020"/>
                <a:gd name="T46" fmla="*/ 2147483647 w 10001"/>
                <a:gd name="T47" fmla="*/ 2147483647 h 10020"/>
                <a:gd name="T48" fmla="*/ 2147483647 w 10001"/>
                <a:gd name="T49" fmla="*/ 2147483647 h 10020"/>
                <a:gd name="T50" fmla="*/ 2147483647 w 10001"/>
                <a:gd name="T51" fmla="*/ 2147483647 h 10020"/>
                <a:gd name="T52" fmla="*/ 2147483647 w 10001"/>
                <a:gd name="T53" fmla="*/ 2147483647 h 10020"/>
                <a:gd name="T54" fmla="*/ 2147483647 w 10001"/>
                <a:gd name="T55" fmla="*/ 2147483647 h 10020"/>
                <a:gd name="T56" fmla="*/ 2147483647 w 10001"/>
                <a:gd name="T57" fmla="*/ 2147483647 h 10020"/>
                <a:gd name="T58" fmla="*/ 2147483647 w 10001"/>
                <a:gd name="T59" fmla="*/ 2147483647 h 10020"/>
                <a:gd name="T60" fmla="*/ 2147483647 w 10001"/>
                <a:gd name="T61" fmla="*/ 2147483647 h 10020"/>
                <a:gd name="T62" fmla="*/ 2147483647 w 10001"/>
                <a:gd name="T63" fmla="*/ 2147483647 h 10020"/>
                <a:gd name="T64" fmla="*/ 2147483647 w 10001"/>
                <a:gd name="T65" fmla="*/ 2147483647 h 10020"/>
                <a:gd name="T66" fmla="*/ 2147483647 w 10001"/>
                <a:gd name="T67" fmla="*/ 2147483647 h 10020"/>
                <a:gd name="T68" fmla="*/ 2147483647 w 10001"/>
                <a:gd name="T69" fmla="*/ 2147483647 h 10020"/>
                <a:gd name="T70" fmla="*/ 2147483647 w 10001"/>
                <a:gd name="T71" fmla="*/ 2147483647 h 10020"/>
                <a:gd name="T72" fmla="*/ 2147483647 w 10001"/>
                <a:gd name="T73" fmla="*/ 2147483647 h 10020"/>
                <a:gd name="T74" fmla="*/ 2147483647 w 10001"/>
                <a:gd name="T75" fmla="*/ 2147483647 h 100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001"/>
                <a:gd name="T115" fmla="*/ 0 h 10020"/>
                <a:gd name="T116" fmla="*/ 10001 w 10001"/>
                <a:gd name="T117" fmla="*/ 10020 h 100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001" h="10020">
                  <a:moveTo>
                    <a:pt x="4172" y="0"/>
                  </a:moveTo>
                  <a:cubicBezTo>
                    <a:pt x="4214" y="151"/>
                    <a:pt x="5525" y="423"/>
                    <a:pt x="5696" y="555"/>
                  </a:cubicBezTo>
                  <a:cubicBezTo>
                    <a:pt x="6174" y="537"/>
                    <a:pt x="5560" y="1602"/>
                    <a:pt x="6038" y="1567"/>
                  </a:cubicBezTo>
                  <a:cubicBezTo>
                    <a:pt x="6336" y="1528"/>
                    <a:pt x="5091" y="2480"/>
                    <a:pt x="5458" y="2405"/>
                  </a:cubicBezTo>
                  <a:cubicBezTo>
                    <a:pt x="5844" y="1971"/>
                    <a:pt x="5486" y="4177"/>
                    <a:pt x="6136" y="3968"/>
                  </a:cubicBezTo>
                  <a:cubicBezTo>
                    <a:pt x="6285" y="3723"/>
                    <a:pt x="6671" y="4273"/>
                    <a:pt x="6993" y="4217"/>
                  </a:cubicBezTo>
                  <a:cubicBezTo>
                    <a:pt x="7321" y="3915"/>
                    <a:pt x="6445" y="3130"/>
                    <a:pt x="6960" y="3073"/>
                  </a:cubicBezTo>
                  <a:cubicBezTo>
                    <a:pt x="7329" y="2733"/>
                    <a:pt x="7001" y="1882"/>
                    <a:pt x="7626" y="1939"/>
                  </a:cubicBezTo>
                  <a:cubicBezTo>
                    <a:pt x="7818" y="2053"/>
                    <a:pt x="7022" y="114"/>
                    <a:pt x="7192" y="265"/>
                  </a:cubicBezTo>
                  <a:cubicBezTo>
                    <a:pt x="7409" y="1040"/>
                    <a:pt x="8255" y="-381"/>
                    <a:pt x="8770" y="391"/>
                  </a:cubicBezTo>
                  <a:cubicBezTo>
                    <a:pt x="8795" y="1453"/>
                    <a:pt x="9580" y="783"/>
                    <a:pt x="9469" y="1862"/>
                  </a:cubicBezTo>
                  <a:cubicBezTo>
                    <a:pt x="9532" y="2387"/>
                    <a:pt x="7761" y="3758"/>
                    <a:pt x="8043" y="4134"/>
                  </a:cubicBezTo>
                  <a:cubicBezTo>
                    <a:pt x="8109" y="4437"/>
                    <a:pt x="7385" y="4745"/>
                    <a:pt x="7534" y="5026"/>
                  </a:cubicBezTo>
                  <a:cubicBezTo>
                    <a:pt x="7558" y="5124"/>
                    <a:pt x="8558" y="5491"/>
                    <a:pt x="8688" y="5526"/>
                  </a:cubicBezTo>
                  <a:cubicBezTo>
                    <a:pt x="8743" y="5750"/>
                    <a:pt x="8991" y="5981"/>
                    <a:pt x="8950" y="6235"/>
                  </a:cubicBezTo>
                  <a:cubicBezTo>
                    <a:pt x="8909" y="6490"/>
                    <a:pt x="10067" y="6542"/>
                    <a:pt x="9999" y="6856"/>
                  </a:cubicBezTo>
                  <a:cubicBezTo>
                    <a:pt x="9931" y="7170"/>
                    <a:pt x="7937" y="8046"/>
                    <a:pt x="8541" y="8121"/>
                  </a:cubicBezTo>
                  <a:cubicBezTo>
                    <a:pt x="8862" y="9462"/>
                    <a:pt x="6975" y="9940"/>
                    <a:pt x="7322" y="9995"/>
                  </a:cubicBezTo>
                  <a:cubicBezTo>
                    <a:pt x="7815" y="10129"/>
                    <a:pt x="4177" y="9717"/>
                    <a:pt x="5779" y="9136"/>
                  </a:cubicBezTo>
                  <a:cubicBezTo>
                    <a:pt x="6321" y="9081"/>
                    <a:pt x="5661" y="8174"/>
                    <a:pt x="6067" y="8099"/>
                  </a:cubicBezTo>
                  <a:cubicBezTo>
                    <a:pt x="6113" y="8117"/>
                    <a:pt x="7343" y="7413"/>
                    <a:pt x="7405" y="7468"/>
                  </a:cubicBezTo>
                  <a:cubicBezTo>
                    <a:pt x="7431" y="7510"/>
                    <a:pt x="7794" y="6273"/>
                    <a:pt x="7860" y="6312"/>
                  </a:cubicBezTo>
                  <a:cubicBezTo>
                    <a:pt x="7987" y="6367"/>
                    <a:pt x="6656" y="6064"/>
                    <a:pt x="6217" y="5883"/>
                  </a:cubicBezTo>
                  <a:cubicBezTo>
                    <a:pt x="5777" y="5699"/>
                    <a:pt x="4833" y="4932"/>
                    <a:pt x="5219" y="5215"/>
                  </a:cubicBezTo>
                  <a:cubicBezTo>
                    <a:pt x="5393" y="5555"/>
                    <a:pt x="2642" y="4332"/>
                    <a:pt x="2705" y="4727"/>
                  </a:cubicBezTo>
                  <a:cubicBezTo>
                    <a:pt x="2556" y="5236"/>
                    <a:pt x="3925" y="3890"/>
                    <a:pt x="3409" y="3963"/>
                  </a:cubicBezTo>
                  <a:cubicBezTo>
                    <a:pt x="3131" y="4061"/>
                    <a:pt x="4575" y="2595"/>
                    <a:pt x="3904" y="2892"/>
                  </a:cubicBezTo>
                  <a:cubicBezTo>
                    <a:pt x="3232" y="3189"/>
                    <a:pt x="5022" y="1549"/>
                    <a:pt x="3961" y="1618"/>
                  </a:cubicBezTo>
                  <a:cubicBezTo>
                    <a:pt x="2840" y="1560"/>
                    <a:pt x="3438" y="753"/>
                    <a:pt x="2424" y="1204"/>
                  </a:cubicBezTo>
                  <a:cubicBezTo>
                    <a:pt x="2359" y="1489"/>
                    <a:pt x="2229" y="1602"/>
                    <a:pt x="2123" y="1869"/>
                  </a:cubicBezTo>
                  <a:cubicBezTo>
                    <a:pt x="2013" y="2602"/>
                    <a:pt x="1861" y="3790"/>
                    <a:pt x="2466" y="4434"/>
                  </a:cubicBezTo>
                  <a:cubicBezTo>
                    <a:pt x="2746" y="5284"/>
                    <a:pt x="2573" y="4905"/>
                    <a:pt x="2941" y="5585"/>
                  </a:cubicBezTo>
                  <a:cubicBezTo>
                    <a:pt x="2983" y="5830"/>
                    <a:pt x="3049" y="6057"/>
                    <a:pt x="3112" y="6342"/>
                  </a:cubicBezTo>
                  <a:cubicBezTo>
                    <a:pt x="3053" y="6679"/>
                    <a:pt x="3388" y="7163"/>
                    <a:pt x="3205" y="7480"/>
                  </a:cubicBezTo>
                  <a:cubicBezTo>
                    <a:pt x="3022" y="7798"/>
                    <a:pt x="2129" y="8732"/>
                    <a:pt x="2013" y="8247"/>
                  </a:cubicBezTo>
                  <a:cubicBezTo>
                    <a:pt x="222" y="7395"/>
                    <a:pt x="3332" y="5869"/>
                    <a:pt x="1887" y="4701"/>
                  </a:cubicBezTo>
                  <a:cubicBezTo>
                    <a:pt x="1803" y="4339"/>
                    <a:pt x="407" y="4252"/>
                    <a:pt x="301" y="4004"/>
                  </a:cubicBezTo>
                  <a:cubicBezTo>
                    <a:pt x="-112" y="3098"/>
                    <a:pt x="20" y="3038"/>
                    <a:pt x="20" y="1907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Oval 1"/>
            <p:cNvSpPr>
              <a:spLocks noChangeArrowheads="1"/>
            </p:cNvSpPr>
            <p:nvPr/>
          </p:nvSpPr>
          <p:spPr bwMode="auto">
            <a:xfrm>
              <a:off x="5639420" y="3534916"/>
              <a:ext cx="144016" cy="14401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en-US" sz="1800">
                <a:cs typeface="Times New Roman" pitchFamily="18" charset="0"/>
              </a:endParaRPr>
            </a:p>
          </p:txBody>
        </p:sp>
        <p:sp>
          <p:nvSpPr>
            <p:cNvPr id="15376" name="Oval 16"/>
            <p:cNvSpPr>
              <a:spLocks noChangeArrowheads="1"/>
            </p:cNvSpPr>
            <p:nvPr/>
          </p:nvSpPr>
          <p:spPr bwMode="auto">
            <a:xfrm>
              <a:off x="6266284" y="3712716"/>
              <a:ext cx="144016" cy="14401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en-US" sz="1800">
                <a:cs typeface="Times New Roman" pitchFamily="18" charset="0"/>
              </a:endParaRPr>
            </a:p>
          </p:txBody>
        </p:sp>
        <p:sp>
          <p:nvSpPr>
            <p:cNvPr id="15377" name="Oval 17"/>
            <p:cNvSpPr>
              <a:spLocks noChangeArrowheads="1"/>
            </p:cNvSpPr>
            <p:nvPr/>
          </p:nvSpPr>
          <p:spPr bwMode="auto">
            <a:xfrm>
              <a:off x="6143476" y="3479800"/>
              <a:ext cx="144016" cy="14401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en-US" sz="1800">
                <a:cs typeface="Times New Roman" pitchFamily="18" charset="0"/>
              </a:endParaRPr>
            </a:p>
          </p:txBody>
        </p:sp>
      </p:grpSp>
      <p:sp>
        <p:nvSpPr>
          <p:cNvPr id="4" name="Oval 3"/>
          <p:cNvSpPr/>
          <p:nvPr/>
        </p:nvSpPr>
        <p:spPr bwMode="auto">
          <a:xfrm>
            <a:off x="7740650" y="2708275"/>
            <a:ext cx="431800" cy="433388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bg1"/>
                </a:solidFill>
                <a:latin typeface="Arial" pitchFamily="-65" charset="0"/>
                <a:ea typeface="Times New Roman" pitchFamily="-65" charset="0"/>
                <a:cs typeface="Times New Roman" pitchFamily="-65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8363" y="2009775"/>
            <a:ext cx="1620837" cy="339725"/>
          </a:xfrm>
          <a:prstGeom prst="rect">
            <a:avLst/>
          </a:prstGeom>
          <a:solidFill>
            <a:schemeClr val="accent3">
              <a:alpha val="7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nuclear lamina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8363" y="4724400"/>
            <a:ext cx="1176337" cy="338138"/>
          </a:xfrm>
          <a:prstGeom prst="rect">
            <a:avLst/>
          </a:prstGeom>
          <a:solidFill>
            <a:schemeClr val="accent3">
              <a:alpha val="7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chromatin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71940" y="4475008"/>
            <a:ext cx="1176524" cy="584776"/>
          </a:xfrm>
          <a:prstGeom prst="rect">
            <a:avLst/>
          </a:prstGeom>
          <a:solidFill>
            <a:schemeClr val="accent3">
              <a:alpha val="70000"/>
            </a:scheme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regions</a:t>
            </a:r>
          </a:p>
          <a:p>
            <a:pPr algn="ctr">
              <a:defRPr/>
            </a:pPr>
            <a:r>
              <a:rPr lang="en-US" sz="16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of interest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0" y="6550225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 err="1">
                <a:latin typeface="+mj-lt"/>
              </a:rPr>
              <a:t>Wouter</a:t>
            </a:r>
            <a:r>
              <a:rPr lang="en-US" altLang="en-US" sz="1400" dirty="0">
                <a:latin typeface="+mj-lt"/>
              </a:rPr>
              <a:t> </a:t>
            </a:r>
            <a:r>
              <a:rPr lang="en-US" altLang="en-US" sz="1400" dirty="0" err="1">
                <a:latin typeface="+mj-lt"/>
              </a:rPr>
              <a:t>Meuleman</a:t>
            </a:r>
            <a:endParaRPr lang="en-US" altLang="en-US" sz="1400" dirty="0">
              <a:latin typeface="+mj-lt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579586" y="4077085"/>
            <a:ext cx="431800" cy="433388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bg1"/>
                </a:solidFill>
                <a:latin typeface="Arial" pitchFamily="-65" charset="0"/>
                <a:ea typeface="Times New Roman" pitchFamily="-65" charset="0"/>
                <a:cs typeface="Times New Roman" pitchFamily="-65" charset="0"/>
              </a:rPr>
              <a:t>2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01508" y="4352793"/>
            <a:ext cx="3888680" cy="216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sz="2400" i="1" dirty="0">
                <a:latin typeface="+mj-lt"/>
                <a:cs typeface="Arial" pitchFamily="34" charset="0"/>
              </a:rPr>
              <a:t>Locus-locus:     </a:t>
            </a:r>
            <a:r>
              <a:rPr lang="en-US" sz="2400" dirty="0">
                <a:latin typeface="+mj-lt"/>
                <a:cs typeface="Arial" pitchFamily="34" charset="0"/>
              </a:rPr>
              <a:t>Measure interactions between genomic loci</a:t>
            </a:r>
          </a:p>
          <a:p>
            <a:pPr lvl="1"/>
            <a:r>
              <a:rPr lang="en-US" sz="2000" dirty="0">
                <a:latin typeface="+mj-lt"/>
                <a:cs typeface="Arial" pitchFamily="34" charset="0"/>
              </a:rPr>
              <a:t>Techniques: 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pitchFamily="34" charset="0"/>
              </a:rPr>
              <a:t>3C, Hi-C, </a:t>
            </a:r>
            <a:r>
              <a:rPr lang="en-US" sz="2000" dirty="0" err="1">
                <a:solidFill>
                  <a:srgbClr val="0070C0"/>
                </a:solidFill>
                <a:latin typeface="+mj-lt"/>
                <a:cs typeface="Arial" pitchFamily="34" charset="0"/>
              </a:rPr>
              <a:t>ChIA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pitchFamily="34" charset="0"/>
              </a:rPr>
              <a:t>-PET etc.</a:t>
            </a:r>
          </a:p>
        </p:txBody>
      </p:sp>
    </p:spTree>
    <p:extLst>
      <p:ext uri="{BB962C8B-B14F-4D97-AF65-F5344CB8AC3E}">
        <p14:creationId xmlns:p14="http://schemas.microsoft.com/office/powerpoint/2010/main" val="265654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  <p:bldP spid="4" grpId="0" animBg="1"/>
      <p:bldP spid="24" grpId="0" animBg="1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7A9B-7256-498D-AC50-46432EA8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7"/>
            </a:pPr>
            <a:r>
              <a:rPr lang="en-US" dirty="0"/>
              <a:t>Adapter ligation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CC22-3F66-4CA8-B1C3-8C144E1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0059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Paired-end adapters</a:t>
            </a:r>
          </a:p>
          <a:p>
            <a:pPr lvl="1"/>
            <a:r>
              <a:rPr lang="en-US" dirty="0"/>
              <a:t>Stich sequence to both ends of interactions to allow for PCR amplification and sequencing</a:t>
            </a:r>
          </a:p>
          <a:p>
            <a:pPr lvl="1"/>
            <a:r>
              <a:rPr lang="en-US" dirty="0"/>
              <a:t>Adapters are build to fit on either side and allow PCR with different primers (PE 1.0 and PE 2.0)</a:t>
            </a:r>
          </a:p>
          <a:p>
            <a:pPr lvl="1"/>
            <a:endParaRPr lang="en-US" dirty="0"/>
          </a:p>
          <a:p>
            <a:r>
              <a:rPr lang="en-US" b="1" dirty="0"/>
              <a:t>Indexing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Requires extra run cycle on sequencer (expensive)</a:t>
            </a:r>
          </a:p>
          <a:p>
            <a:pPr lvl="1"/>
            <a:r>
              <a:rPr lang="en-US" dirty="0"/>
              <a:t>Allows multiplexing to probe interactions</a:t>
            </a:r>
          </a:p>
          <a:p>
            <a:pPr lvl="2"/>
            <a:r>
              <a:rPr lang="en-US" dirty="0"/>
              <a:t>Multiple samples per lane</a:t>
            </a:r>
          </a:p>
          <a:p>
            <a:pPr lvl="2"/>
            <a:r>
              <a:rPr lang="en-US" dirty="0"/>
              <a:t>Lane reads divided over number of samples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Choose index sequence of minimal overlap in multiplex</a:t>
            </a:r>
          </a:p>
        </p:txBody>
      </p:sp>
    </p:spTree>
    <p:extLst>
      <p:ext uri="{BB962C8B-B14F-4D97-AF65-F5344CB8AC3E}">
        <p14:creationId xmlns:p14="http://schemas.microsoft.com/office/powerpoint/2010/main" val="81574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EC2BBC6-FCEC-40B0-A404-E6232FA8D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95" b="37890"/>
          <a:stretch/>
        </p:blipFill>
        <p:spPr>
          <a:xfrm>
            <a:off x="990600" y="3406589"/>
            <a:ext cx="7620000" cy="936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374ED-45F1-4F92-B635-EB7DBAD4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 end adapters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3DD7A-FCFA-47EE-8906-26E91E5130B0}"/>
              </a:ext>
            </a:extLst>
          </p:cNvPr>
          <p:cNvSpPr txBox="1"/>
          <p:nvPr/>
        </p:nvSpPr>
        <p:spPr>
          <a:xfrm>
            <a:off x="3048000" y="6124059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w Primer 1.0 and Primer 2.0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BA67D-7691-46BE-8E1F-97B3A81EE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52400"/>
            <a:ext cx="1143000" cy="559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5BDE4B-C203-4CB8-AA14-E314974B2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56"/>
          <a:stretch/>
        </p:blipFill>
        <p:spPr>
          <a:xfrm>
            <a:off x="990600" y="1417638"/>
            <a:ext cx="7620000" cy="2011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3F6911-3A3E-44C3-AB5F-F783DBFA4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38" b="10963"/>
          <a:stretch/>
        </p:blipFill>
        <p:spPr>
          <a:xfrm>
            <a:off x="990600" y="4343401"/>
            <a:ext cx="7620000" cy="1295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388C9A-DBC4-4285-9BFE-CED879BB050E}"/>
              </a:ext>
            </a:extLst>
          </p:cNvPr>
          <p:cNvSpPr/>
          <p:nvPr/>
        </p:nvSpPr>
        <p:spPr>
          <a:xfrm>
            <a:off x="4648200" y="1828800"/>
            <a:ext cx="1905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30ED-E0DE-4058-BE0A-3F45193E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Microhomology issues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BEFDCDC-22AB-45E6-BDF0-66D2F0F53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 err="1">
                <a:latin typeface="+mj-lt"/>
              </a:rPr>
              <a:t>Goloshi</a:t>
            </a:r>
            <a:r>
              <a:rPr lang="en-US" altLang="en-US" sz="1400" dirty="0">
                <a:latin typeface="+mj-lt"/>
              </a:rPr>
              <a:t> et al., </a:t>
            </a:r>
            <a:r>
              <a:rPr lang="en-US" altLang="en-US" sz="1400" i="1" dirty="0">
                <a:latin typeface="+mj-lt"/>
              </a:rPr>
              <a:t>Methods</a:t>
            </a:r>
            <a:r>
              <a:rPr lang="en-US" altLang="en-US" sz="1400" dirty="0">
                <a:latin typeface="+mj-lt"/>
              </a:rPr>
              <a:t> 2018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906B4-CBB2-42D9-9BFA-57D40D6D0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914398"/>
          </a:xfrm>
        </p:spPr>
        <p:txBody>
          <a:bodyPr/>
          <a:lstStyle/>
          <a:p>
            <a:r>
              <a:rPr lang="en-US" dirty="0"/>
              <a:t>Adaptor homology causes sequencing issues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0BD532-11DC-4B61-BD75-B837D6B87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4882" y="3211578"/>
            <a:ext cx="2203214" cy="99879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4E6225B-3CA8-43F0-A85C-A2E3B718B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4882" y="5080638"/>
            <a:ext cx="2203214" cy="9987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9D0A22-1683-4052-BE8A-5323E5CF0355}"/>
              </a:ext>
            </a:extLst>
          </p:cNvPr>
          <p:cNvSpPr txBox="1"/>
          <p:nvPr/>
        </p:nvSpPr>
        <p:spPr>
          <a:xfrm>
            <a:off x="883489" y="3064642"/>
            <a:ext cx="320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stranded overhangs after </a:t>
            </a:r>
          </a:p>
          <a:p>
            <a:r>
              <a:rPr lang="en-US" dirty="0"/>
              <a:t>sonication and biotin removal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8CB55A6-320F-4F00-B575-691A4D53B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977" y="5179643"/>
            <a:ext cx="3865839" cy="80078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E0F608-FA7F-4A57-9410-44CAC06E8D88}"/>
              </a:ext>
            </a:extLst>
          </p:cNvPr>
          <p:cNvCxnSpPr/>
          <p:nvPr/>
        </p:nvCxnSpPr>
        <p:spPr>
          <a:xfrm>
            <a:off x="4648200" y="3810000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106252-B16B-4710-A6F3-69ED4B89A121}"/>
              </a:ext>
            </a:extLst>
          </p:cNvPr>
          <p:cNvCxnSpPr/>
          <p:nvPr/>
        </p:nvCxnSpPr>
        <p:spPr>
          <a:xfrm>
            <a:off x="4648200" y="5580033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F63752-6DC7-4446-9912-239025757E5A}"/>
              </a:ext>
            </a:extLst>
          </p:cNvPr>
          <p:cNvCxnSpPr>
            <a:cxnSpLocks/>
          </p:cNvCxnSpPr>
          <p:nvPr/>
        </p:nvCxnSpPr>
        <p:spPr>
          <a:xfrm>
            <a:off x="7620000" y="4353356"/>
            <a:ext cx="0" cy="638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7A0DC9-A2EC-4C28-8553-459682659A28}"/>
              </a:ext>
            </a:extLst>
          </p:cNvPr>
          <p:cNvSpPr txBox="1"/>
          <p:nvPr/>
        </p:nvSpPr>
        <p:spPr>
          <a:xfrm>
            <a:off x="5606662" y="4460837"/>
            <a:ext cx="203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T4 DNA polymerase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6AB04-77B0-4F3F-BCD8-3F3F2A1C6885}"/>
              </a:ext>
            </a:extLst>
          </p:cNvPr>
          <p:cNvSpPr txBox="1"/>
          <p:nvPr/>
        </p:nvSpPr>
        <p:spPr>
          <a:xfrm>
            <a:off x="501186" y="6224761"/>
            <a:ext cx="182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microhomology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301207-A2E3-4733-876C-92850D2EF6FA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"/>
          <a:stretch/>
        </p:blipFill>
        <p:spPr bwMode="auto">
          <a:xfrm>
            <a:off x="1272889" y="2820632"/>
            <a:ext cx="5943600" cy="1640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6152A60-441C-4F47-B25F-744DB4664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096" y="3706913"/>
            <a:ext cx="2871216" cy="8374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DA84815-E1C9-48E7-BD76-671D998F0297}"/>
              </a:ext>
            </a:extLst>
          </p:cNvPr>
          <p:cNvSpPr txBox="1"/>
          <p:nvPr/>
        </p:nvSpPr>
        <p:spPr>
          <a:xfrm>
            <a:off x="1451863" y="4935306"/>
            <a:ext cx="141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overlap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7B5D78D-7402-4876-A1FD-77252E07B6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23977" y="6371288"/>
            <a:ext cx="340602" cy="1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1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4" grpId="0"/>
      <p:bldP spid="26" grpId="0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7A9B-7256-498D-AC50-46432EA8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8"/>
            </a:pPr>
            <a:r>
              <a:rPr lang="en-US" dirty="0"/>
              <a:t>PCR amplification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CC22-3F66-4CA8-B1C3-8C144E1E5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00598"/>
          </a:xfrm>
        </p:spPr>
        <p:txBody>
          <a:bodyPr>
            <a:normAutofit/>
          </a:bodyPr>
          <a:lstStyle/>
          <a:p>
            <a:r>
              <a:rPr lang="en-US" dirty="0"/>
              <a:t>High fidelity enzymes</a:t>
            </a:r>
          </a:p>
          <a:p>
            <a:pPr lvl="1"/>
            <a:r>
              <a:rPr lang="en-US" dirty="0"/>
              <a:t>NEB Q5</a:t>
            </a:r>
          </a:p>
          <a:p>
            <a:pPr lvl="1"/>
            <a:r>
              <a:rPr lang="en-US" dirty="0" err="1"/>
              <a:t>PfuUltra</a:t>
            </a:r>
            <a:r>
              <a:rPr lang="en-US" dirty="0"/>
              <a:t> High-Fidelity</a:t>
            </a:r>
          </a:p>
          <a:p>
            <a:pPr lvl="1"/>
            <a:endParaRPr lang="en-US" dirty="0"/>
          </a:p>
          <a:p>
            <a:r>
              <a:rPr lang="en-US" dirty="0"/>
              <a:t>PCR titration to identify the amount of PCR required</a:t>
            </a:r>
          </a:p>
        </p:txBody>
      </p:sp>
    </p:spTree>
    <p:extLst>
      <p:ext uri="{BB962C8B-B14F-4D97-AF65-F5344CB8AC3E}">
        <p14:creationId xmlns:p14="http://schemas.microsoft.com/office/powerpoint/2010/main" val="3486271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EF8998-DD56-4619-8CD3-AB2B17B71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" y="1535113"/>
            <a:ext cx="4041775" cy="639762"/>
          </a:xfrm>
        </p:spPr>
        <p:txBody>
          <a:bodyPr/>
          <a:lstStyle/>
          <a:p>
            <a:r>
              <a:rPr lang="en-US" dirty="0"/>
              <a:t>Increasing cycles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3F2F34-D182-4A37-A831-3C33827C85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r="26394"/>
          <a:stretch/>
        </p:blipFill>
        <p:spPr>
          <a:xfrm>
            <a:off x="457200" y="3192942"/>
            <a:ext cx="2974975" cy="1915154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2086825-CFE2-455D-8299-604DB6C86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35"/>
          <a:stretch/>
        </p:blipFill>
        <p:spPr>
          <a:xfrm>
            <a:off x="3418423" y="3192942"/>
            <a:ext cx="164320" cy="1915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2F177F-57C4-45A0-9B97-EBDD2151404C}"/>
              </a:ext>
            </a:extLst>
          </p:cNvPr>
          <p:cNvSpPr txBox="1"/>
          <p:nvPr/>
        </p:nvSpPr>
        <p:spPr>
          <a:xfrm>
            <a:off x="3555411" y="4516355"/>
            <a:ext cx="39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2AB2D5-54DE-48E1-AFC1-1BAB111B2A4B}"/>
              </a:ext>
            </a:extLst>
          </p:cNvPr>
          <p:cNvSpPr txBox="1"/>
          <p:nvPr/>
        </p:nvSpPr>
        <p:spPr>
          <a:xfrm>
            <a:off x="3555411" y="370322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766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CBA84-2F44-477C-9DE6-93D8155EA98B}"/>
              </a:ext>
            </a:extLst>
          </p:cNvPr>
          <p:cNvSpPr txBox="1"/>
          <p:nvPr/>
        </p:nvSpPr>
        <p:spPr>
          <a:xfrm>
            <a:off x="3534967" y="3886200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560B59-37DF-4D81-81B2-227DA81A0B02}"/>
              </a:ext>
            </a:extLst>
          </p:cNvPr>
          <p:cNvSpPr txBox="1"/>
          <p:nvPr/>
        </p:nvSpPr>
        <p:spPr>
          <a:xfrm>
            <a:off x="3555411" y="4823911"/>
            <a:ext cx="39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21DA2B-C0F8-418C-987C-A7394B93A59B}"/>
              </a:ext>
            </a:extLst>
          </p:cNvPr>
          <p:cNvSpPr txBox="1"/>
          <p:nvPr/>
        </p:nvSpPr>
        <p:spPr>
          <a:xfrm>
            <a:off x="3555411" y="4670133"/>
            <a:ext cx="39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9DB839-1845-405F-907B-381022C391BE}"/>
              </a:ext>
            </a:extLst>
          </p:cNvPr>
          <p:cNvSpPr txBox="1"/>
          <p:nvPr/>
        </p:nvSpPr>
        <p:spPr>
          <a:xfrm>
            <a:off x="3534967" y="4278166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18BBB-843C-4CA1-8417-66D96BEEE452}"/>
              </a:ext>
            </a:extLst>
          </p:cNvPr>
          <p:cNvSpPr txBox="1"/>
          <p:nvPr/>
        </p:nvSpPr>
        <p:spPr>
          <a:xfrm>
            <a:off x="3534967" y="4072057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FCA2B5-F027-4505-944E-AFB1A41B98B3}"/>
              </a:ext>
            </a:extLst>
          </p:cNvPr>
          <p:cNvSpPr txBox="1"/>
          <p:nvPr/>
        </p:nvSpPr>
        <p:spPr>
          <a:xfrm rot="17100000">
            <a:off x="285937" y="2726607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cycles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D929F-5BA1-4AD4-AD7E-8AF952797397}"/>
              </a:ext>
            </a:extLst>
          </p:cNvPr>
          <p:cNvSpPr txBox="1"/>
          <p:nvPr/>
        </p:nvSpPr>
        <p:spPr>
          <a:xfrm rot="17100000">
            <a:off x="729644" y="2726607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cycles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9B6721-BF63-4DF8-A209-891400DDEB82}"/>
              </a:ext>
            </a:extLst>
          </p:cNvPr>
          <p:cNvSpPr txBox="1"/>
          <p:nvPr/>
        </p:nvSpPr>
        <p:spPr>
          <a:xfrm rot="17100000">
            <a:off x="1102250" y="2726607"/>
            <a:ext cx="102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cycles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095AF-13FE-4D78-82EF-B32420CF74ED}"/>
              </a:ext>
            </a:extLst>
          </p:cNvPr>
          <p:cNvSpPr txBox="1"/>
          <p:nvPr/>
        </p:nvSpPr>
        <p:spPr>
          <a:xfrm rot="17100000">
            <a:off x="1511875" y="2726607"/>
            <a:ext cx="102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cycles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96948A-CF4E-44AC-977B-9DF0BE3C6F90}"/>
              </a:ext>
            </a:extLst>
          </p:cNvPr>
          <p:cNvSpPr txBox="1"/>
          <p:nvPr/>
        </p:nvSpPr>
        <p:spPr>
          <a:xfrm rot="17100000">
            <a:off x="2413230" y="2726607"/>
            <a:ext cx="102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 cycles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9CB2F6-471B-47F8-B82E-4B3C4E86311D}"/>
              </a:ext>
            </a:extLst>
          </p:cNvPr>
          <p:cNvSpPr txBox="1"/>
          <p:nvPr/>
        </p:nvSpPr>
        <p:spPr>
          <a:xfrm rot="17100000">
            <a:off x="2075850" y="272660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</a:t>
            </a:r>
            <a:r>
              <a:rPr lang="en-US" dirty="0" err="1"/>
              <a:t>ClaI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CC3D-C5A5-41BC-AF08-E9E374AB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PCR cycle titration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208A3-CA7B-4B2B-8458-7ACBBB1A8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348" y="1535113"/>
            <a:ext cx="4040188" cy="639762"/>
          </a:xfrm>
        </p:spPr>
        <p:txBody>
          <a:bodyPr/>
          <a:lstStyle/>
          <a:p>
            <a:r>
              <a:rPr lang="en-US" dirty="0"/>
              <a:t>Digest with </a:t>
            </a:r>
            <a:r>
              <a:rPr lang="en-US" dirty="0" err="1"/>
              <a:t>ClaI</a:t>
            </a:r>
            <a:r>
              <a:rPr lang="en-US" dirty="0"/>
              <a:t> for validity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A50004BF-16BB-4F57-8217-3B7DF49437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92348" y="2615980"/>
            <a:ext cx="4040188" cy="30690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F60461-C3D3-4FA6-A0B3-519634966978}"/>
              </a:ext>
            </a:extLst>
          </p:cNvPr>
          <p:cNvCxnSpPr>
            <a:cxnSpLocks/>
          </p:cNvCxnSpPr>
          <p:nvPr/>
        </p:nvCxnSpPr>
        <p:spPr>
          <a:xfrm>
            <a:off x="1955670" y="4140116"/>
            <a:ext cx="381000" cy="2312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49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978B-1C35-4239-8215-D5E5FCDC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98A291-AE28-48FC-8EA7-8AAD32EE5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 fixation</a:t>
            </a:r>
          </a:p>
          <a:p>
            <a:pPr lvl="1"/>
            <a:r>
              <a:rPr lang="en-US" dirty="0"/>
              <a:t>Possible loss of interactions</a:t>
            </a:r>
          </a:p>
          <a:p>
            <a:r>
              <a:rPr lang="en-US" dirty="0"/>
              <a:t>No complete (partial) digestion</a:t>
            </a:r>
          </a:p>
          <a:p>
            <a:pPr lvl="1"/>
            <a:r>
              <a:rPr lang="en-US" dirty="0"/>
              <a:t>Useless sequence reads between neighbors</a:t>
            </a:r>
          </a:p>
          <a:p>
            <a:r>
              <a:rPr lang="en-US" dirty="0"/>
              <a:t>Ligation</a:t>
            </a:r>
          </a:p>
          <a:p>
            <a:pPr lvl="1"/>
            <a:r>
              <a:rPr lang="en-US" dirty="0"/>
              <a:t>No ligation: </a:t>
            </a:r>
          </a:p>
          <a:p>
            <a:pPr lvl="2"/>
            <a:r>
              <a:rPr lang="en-US" dirty="0"/>
              <a:t>no interactions, dangling ends or self-circles</a:t>
            </a:r>
          </a:p>
          <a:p>
            <a:pPr lvl="1"/>
            <a:r>
              <a:rPr lang="en-US" dirty="0"/>
              <a:t>Too many ligations</a:t>
            </a:r>
            <a:r>
              <a:rPr lang="en-US"/>
              <a:t>: </a:t>
            </a:r>
          </a:p>
          <a:p>
            <a:pPr lvl="2"/>
            <a:r>
              <a:rPr lang="en-US"/>
              <a:t>increase </a:t>
            </a:r>
            <a:r>
              <a:rPr lang="en-US" dirty="0"/>
              <a:t>in %trans interactions</a:t>
            </a:r>
          </a:p>
        </p:txBody>
      </p:sp>
    </p:spTree>
    <p:extLst>
      <p:ext uri="{BB962C8B-B14F-4D97-AF65-F5344CB8AC3E}">
        <p14:creationId xmlns:p14="http://schemas.microsoft.com/office/powerpoint/2010/main" val="1099661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32ABCA-569A-4B09-8803-9A89E8CB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Hi-C quality and QC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762470-EF15-4363-92B2-2F65AAB5C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assess quality from sequence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0B4758D-2050-477C-8BDE-721356D9F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6740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j-lt"/>
              </a:rPr>
              <a:t>Belaghzal et al., </a:t>
            </a:r>
            <a:r>
              <a:rPr lang="en-US" altLang="en-US" sz="1400" i="1" dirty="0">
                <a:latin typeface="+mj-lt"/>
              </a:rPr>
              <a:t>Methods</a:t>
            </a:r>
            <a:r>
              <a:rPr lang="en-US" altLang="en-US" sz="1400" dirty="0">
                <a:latin typeface="+mj-lt"/>
              </a:rPr>
              <a:t> 2017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Lajoie et al., </a:t>
            </a:r>
            <a:r>
              <a:rPr lang="en-US" altLang="en-US" sz="1400" i="1" dirty="0">
                <a:latin typeface="+mj-lt"/>
              </a:rPr>
              <a:t>Methods</a:t>
            </a:r>
            <a:r>
              <a:rPr lang="en-US" altLang="en-US" sz="1400" dirty="0">
                <a:latin typeface="+mj-lt"/>
              </a:rPr>
              <a:t> 2015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Golloshi et al., Methods 2018</a:t>
            </a:r>
          </a:p>
          <a:p>
            <a:pPr algn="r" eaLnBrk="1" hangingPunct="1"/>
            <a:r>
              <a:rPr lang="en-US" altLang="en-US" sz="1400" dirty="0" err="1">
                <a:latin typeface="+mj-lt"/>
              </a:rPr>
              <a:t>Oddes</a:t>
            </a:r>
            <a:r>
              <a:rPr lang="en-US" altLang="en-US" sz="1400" dirty="0">
                <a:latin typeface="+mj-lt"/>
              </a:rPr>
              <a:t> et al., </a:t>
            </a:r>
            <a:r>
              <a:rPr lang="en-US" altLang="en-US" sz="1400" i="1" dirty="0" err="1">
                <a:latin typeface="+mj-lt"/>
              </a:rPr>
              <a:t>BioRxiv</a:t>
            </a:r>
            <a:r>
              <a:rPr lang="en-US" altLang="en-US" sz="1400" dirty="0">
                <a:latin typeface="+mj-lt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652797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6313-D310-47B0-860C-E02AEB05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Hi-C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DC8B-B665-4F1C-8F5F-ADAA1130F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529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determines Hi-C quality?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Cross linking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Digestion (penetration, i.e. DpnII, </a:t>
            </a:r>
            <a:r>
              <a:rPr lang="en-US" dirty="0" err="1"/>
              <a:t>HindIII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Ligation</a:t>
            </a:r>
          </a:p>
          <a:p>
            <a:endParaRPr lang="en-US" dirty="0"/>
          </a:p>
          <a:p>
            <a:r>
              <a:rPr lang="en-US" dirty="0"/>
              <a:t>What is the best quality metric?</a:t>
            </a:r>
          </a:p>
          <a:p>
            <a:pPr lvl="1"/>
            <a:r>
              <a:rPr lang="en-US" dirty="0"/>
              <a:t>Number of reads?</a:t>
            </a:r>
          </a:p>
          <a:p>
            <a:pPr lvl="1"/>
            <a:r>
              <a:rPr lang="en-US" dirty="0"/>
              <a:t>Cis/trans ratios?</a:t>
            </a:r>
          </a:p>
          <a:p>
            <a:pPr lvl="1"/>
            <a:endParaRPr lang="en-US" dirty="0"/>
          </a:p>
          <a:p>
            <a:r>
              <a:rPr lang="en-US" dirty="0"/>
              <a:t>What is the best quality metric resolution?</a:t>
            </a:r>
          </a:p>
        </p:txBody>
      </p:sp>
    </p:spTree>
    <p:extLst>
      <p:ext uri="{BB962C8B-B14F-4D97-AF65-F5344CB8AC3E}">
        <p14:creationId xmlns:p14="http://schemas.microsoft.com/office/powerpoint/2010/main" val="374062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8FF1489-28FB-465F-A3E1-62B65ADBC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87" r="40385"/>
          <a:stretch/>
        </p:blipFill>
        <p:spPr>
          <a:xfrm>
            <a:off x="6848744" y="2461997"/>
            <a:ext cx="1463237" cy="3756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60D4C-3911-4B7B-ACB8-60EF4749D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774"/>
          <a:stretch/>
        </p:blipFill>
        <p:spPr>
          <a:xfrm>
            <a:off x="5867399" y="2466137"/>
            <a:ext cx="524021" cy="3756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3FBAF-2E8F-4260-A0E3-2B706815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Quality control in the lab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417D9-031D-4D13-A631-9A6C5C38B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761998"/>
          </a:xfrm>
        </p:spPr>
        <p:txBody>
          <a:bodyPr/>
          <a:lstStyle/>
          <a:p>
            <a:r>
              <a:rPr lang="en-US" dirty="0"/>
              <a:t>Digestion and ligation</a:t>
            </a: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B0AF545A-36B9-49D0-9B1C-0095034975A5}"/>
              </a:ext>
            </a:extLst>
          </p:cNvPr>
          <p:cNvSpPr/>
          <p:nvPr/>
        </p:nvSpPr>
        <p:spPr>
          <a:xfrm rot="16200000">
            <a:off x="7224383" y="2388329"/>
            <a:ext cx="76201" cy="626690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B5A993-EB2E-4E37-9F9D-13BDE1F060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35" r="-2227"/>
          <a:stretch/>
        </p:blipFill>
        <p:spPr>
          <a:xfrm>
            <a:off x="8229352" y="2466137"/>
            <a:ext cx="304800" cy="37562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D2FCE-B636-4EEF-B52D-AEF8E7FB0FE8}"/>
              </a:ext>
            </a:extLst>
          </p:cNvPr>
          <p:cNvSpPr txBox="1"/>
          <p:nvPr/>
        </p:nvSpPr>
        <p:spPr>
          <a:xfrm>
            <a:off x="8396496" y="3167390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095011-038E-4D8B-BE85-7BE0D8D1C459}"/>
              </a:ext>
            </a:extLst>
          </p:cNvPr>
          <p:cNvSpPr txBox="1"/>
          <p:nvPr/>
        </p:nvSpPr>
        <p:spPr>
          <a:xfrm>
            <a:off x="8396496" y="4130253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1,500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1D741-95B3-4143-A7B8-24E639CE1F82}"/>
              </a:ext>
            </a:extLst>
          </p:cNvPr>
          <p:cNvSpPr txBox="1"/>
          <p:nvPr/>
        </p:nvSpPr>
        <p:spPr>
          <a:xfrm>
            <a:off x="8396496" y="541020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05DBD-DBFD-4434-B20B-384519DC4771}"/>
              </a:ext>
            </a:extLst>
          </p:cNvPr>
          <p:cNvSpPr txBox="1"/>
          <p:nvPr/>
        </p:nvSpPr>
        <p:spPr>
          <a:xfrm>
            <a:off x="8396496" y="3883378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2,000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F5BB17-2CEC-493C-9585-153BA18FA2C5}"/>
              </a:ext>
            </a:extLst>
          </p:cNvPr>
          <p:cNvSpPr txBox="1"/>
          <p:nvPr/>
        </p:nvSpPr>
        <p:spPr>
          <a:xfrm>
            <a:off x="8396496" y="4396393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1,000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B8F59E-C664-447C-B89C-794512E5398F}"/>
              </a:ext>
            </a:extLst>
          </p:cNvPr>
          <p:cNvSpPr txBox="1"/>
          <p:nvPr/>
        </p:nvSpPr>
        <p:spPr>
          <a:xfrm>
            <a:off x="8396496" y="3584216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3,000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FF282-2CBC-46B8-8966-EC1A0EB759C7}"/>
              </a:ext>
            </a:extLst>
          </p:cNvPr>
          <p:cNvSpPr txBox="1"/>
          <p:nvPr/>
        </p:nvSpPr>
        <p:spPr>
          <a:xfrm>
            <a:off x="8396496" y="3395882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8F9E5D-93FA-407B-A059-8E99B1B82AE8}"/>
              </a:ext>
            </a:extLst>
          </p:cNvPr>
          <p:cNvSpPr txBox="1"/>
          <p:nvPr/>
        </p:nvSpPr>
        <p:spPr>
          <a:xfrm>
            <a:off x="8458200" y="4770227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D9BE36-2803-4E39-8037-4BC725B649E9}"/>
              </a:ext>
            </a:extLst>
          </p:cNvPr>
          <p:cNvGrpSpPr/>
          <p:nvPr/>
        </p:nvGrpSpPr>
        <p:grpSpPr>
          <a:xfrm>
            <a:off x="175033" y="2946595"/>
            <a:ext cx="1705579" cy="2312310"/>
            <a:chOff x="175033" y="2946595"/>
            <a:chExt cx="1705579" cy="2312310"/>
          </a:xfrm>
        </p:grpSpPr>
        <p:pic>
          <p:nvPicPr>
            <p:cNvPr id="29" name="Content Placeholder 9">
              <a:extLst>
                <a:ext uri="{FF2B5EF4-FFF2-40B4-BE49-F238E27FC236}">
                  <a16:creationId xmlns:a16="http://schemas.microsoft.com/office/drawing/2014/main" id="{458ECA0C-F18F-45D5-AED9-DF330DEAC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033" y="3530847"/>
              <a:ext cx="1705579" cy="172805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3C8445-736E-40BA-A294-51F551705CEA}"/>
                </a:ext>
              </a:extLst>
            </p:cNvPr>
            <p:cNvSpPr txBox="1"/>
            <p:nvPr/>
          </p:nvSpPr>
          <p:spPr>
            <a:xfrm>
              <a:off x="345868" y="2946595"/>
              <a:ext cx="1224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undigested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928708-DAB3-4BAE-A1E6-EB286E0B178E}"/>
              </a:ext>
            </a:extLst>
          </p:cNvPr>
          <p:cNvGrpSpPr/>
          <p:nvPr/>
        </p:nvGrpSpPr>
        <p:grpSpPr>
          <a:xfrm>
            <a:off x="2078945" y="2952115"/>
            <a:ext cx="1695263" cy="2238353"/>
            <a:chOff x="2078945" y="2952115"/>
            <a:chExt cx="1695263" cy="22383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18E9F8-825C-44CE-9200-8DAF0760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8945" y="3536553"/>
              <a:ext cx="1695263" cy="165391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683D70-00A1-4DF3-8DBA-61C0607CA7E6}"/>
                </a:ext>
              </a:extLst>
            </p:cNvPr>
            <p:cNvSpPr txBox="1"/>
            <p:nvPr/>
          </p:nvSpPr>
          <p:spPr>
            <a:xfrm>
              <a:off x="2436185" y="2952115"/>
              <a:ext cx="980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digested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7C1305-C4DB-4462-B891-0154B74E5B03}"/>
              </a:ext>
            </a:extLst>
          </p:cNvPr>
          <p:cNvGrpSpPr/>
          <p:nvPr/>
        </p:nvGrpSpPr>
        <p:grpSpPr>
          <a:xfrm>
            <a:off x="3815374" y="2982724"/>
            <a:ext cx="1852431" cy="1995626"/>
            <a:chOff x="3815374" y="2982724"/>
            <a:chExt cx="1852431" cy="199562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63FC7DE-71D7-4147-AD12-2D195521C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5374" y="3571175"/>
              <a:ext cx="1852431" cy="140717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56A18B-A529-4ADA-99BF-AEB725EE43A9}"/>
                </a:ext>
              </a:extLst>
            </p:cNvPr>
            <p:cNvSpPr txBox="1"/>
            <p:nvPr/>
          </p:nvSpPr>
          <p:spPr>
            <a:xfrm>
              <a:off x="4313442" y="2982724"/>
              <a:ext cx="81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ligated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3E449DA5-1F8B-444B-BD90-72F5730FC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3" r="75791"/>
          <a:stretch/>
        </p:blipFill>
        <p:spPr>
          <a:xfrm>
            <a:off x="6391420" y="2461997"/>
            <a:ext cx="464255" cy="3756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4B1387-224F-416E-A960-AD3088882485}"/>
              </a:ext>
            </a:extLst>
          </p:cNvPr>
          <p:cNvSpPr txBox="1"/>
          <p:nvPr/>
        </p:nvSpPr>
        <p:spPr>
          <a:xfrm rot="17100000">
            <a:off x="5515809" y="2054690"/>
            <a:ext cx="122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undigested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193FA-9658-4F77-9A6A-E3316349C43E}"/>
              </a:ext>
            </a:extLst>
          </p:cNvPr>
          <p:cNvSpPr txBox="1"/>
          <p:nvPr/>
        </p:nvSpPr>
        <p:spPr>
          <a:xfrm rot="17100000">
            <a:off x="6171038" y="2054690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digested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B3B90-2FCF-44AC-9F11-22EF3D1782DB}"/>
              </a:ext>
            </a:extLst>
          </p:cNvPr>
          <p:cNvSpPr txBox="1"/>
          <p:nvPr/>
        </p:nvSpPr>
        <p:spPr>
          <a:xfrm rot="17100000">
            <a:off x="6917219" y="2054690"/>
            <a:ext cx="81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ligated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B28136-F6D5-4311-A9C1-D02C71AC56A2}"/>
              </a:ext>
            </a:extLst>
          </p:cNvPr>
          <p:cNvCxnSpPr>
            <a:cxnSpLocks/>
          </p:cNvCxnSpPr>
          <p:nvPr/>
        </p:nvCxnSpPr>
        <p:spPr>
          <a:xfrm>
            <a:off x="6096000" y="3167390"/>
            <a:ext cx="329410" cy="8371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4B1CB2-699A-4BDE-B45A-CDC43C219531}"/>
              </a:ext>
            </a:extLst>
          </p:cNvPr>
          <p:cNvCxnSpPr>
            <a:cxnSpLocks/>
          </p:cNvCxnSpPr>
          <p:nvPr/>
        </p:nvCxnSpPr>
        <p:spPr>
          <a:xfrm flipV="1">
            <a:off x="6781800" y="3352056"/>
            <a:ext cx="184925" cy="6103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16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6360-51ED-4392-AC4B-4E1641FD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QC-PCR after ligation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75115-3E75-47A4-9F71-994EC0FF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16875"/>
          </a:xfrm>
        </p:spPr>
        <p:txBody>
          <a:bodyPr>
            <a:normAutofit/>
          </a:bodyPr>
          <a:lstStyle/>
          <a:p>
            <a:r>
              <a:rPr lang="en-US" dirty="0"/>
              <a:t>Probe a </a:t>
            </a:r>
            <a:r>
              <a:rPr lang="en-US" i="1" u="sng" dirty="0"/>
              <a:t>specific</a:t>
            </a:r>
            <a:r>
              <a:rPr lang="en-US" dirty="0"/>
              <a:t> interaction from the pool</a:t>
            </a:r>
          </a:p>
          <a:p>
            <a:pPr lvl="1"/>
            <a:r>
              <a:rPr lang="en-US" dirty="0"/>
              <a:t>Neighboring fragments</a:t>
            </a:r>
          </a:p>
          <a:p>
            <a:endParaRPr lang="en-US" dirty="0"/>
          </a:p>
          <a:p>
            <a:r>
              <a:rPr lang="en-US" dirty="0"/>
              <a:t>Digest the PCR product to confirm:</a:t>
            </a:r>
          </a:p>
          <a:p>
            <a:pPr lvl="1"/>
            <a:r>
              <a:rPr lang="en-US" dirty="0"/>
              <a:t>Digestion</a:t>
            </a:r>
          </a:p>
          <a:p>
            <a:pPr lvl="1"/>
            <a:r>
              <a:rPr lang="en-US" dirty="0"/>
              <a:t>Biotin incorporation</a:t>
            </a:r>
          </a:p>
          <a:p>
            <a:pPr lvl="1"/>
            <a:r>
              <a:rPr lang="en-US" dirty="0"/>
              <a:t>Ligation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93C28E6-192C-46B7-AB5E-2A60480A1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2600" y="4495800"/>
            <a:ext cx="3170261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BF304-07E9-47CA-A1D7-DB5C3F48A147}"/>
              </a:ext>
            </a:extLst>
          </p:cNvPr>
          <p:cNvSpPr txBox="1"/>
          <p:nvPr/>
        </p:nvSpPr>
        <p:spPr>
          <a:xfrm>
            <a:off x="5600198" y="42672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ladder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9C2F7-BACB-4133-BB43-AC395F9A212F}"/>
              </a:ext>
            </a:extLst>
          </p:cNvPr>
          <p:cNvSpPr txBox="1"/>
          <p:nvPr/>
        </p:nvSpPr>
        <p:spPr>
          <a:xfrm>
            <a:off x="5369607" y="5562600"/>
            <a:ext cx="39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CCCDA-285D-4799-8A82-03A2BBAB7BBD}"/>
              </a:ext>
            </a:extLst>
          </p:cNvPr>
          <p:cNvSpPr txBox="1"/>
          <p:nvPr/>
        </p:nvSpPr>
        <p:spPr>
          <a:xfrm>
            <a:off x="5369607" y="4488761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FFEBA-EE3B-4FD7-9D47-E351CEDD075F}"/>
              </a:ext>
            </a:extLst>
          </p:cNvPr>
          <p:cNvSpPr txBox="1"/>
          <p:nvPr/>
        </p:nvSpPr>
        <p:spPr>
          <a:xfrm>
            <a:off x="5349163" y="4731696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83572-76B6-4B13-9AFC-25618F25FE1B}"/>
              </a:ext>
            </a:extLst>
          </p:cNvPr>
          <p:cNvSpPr txBox="1"/>
          <p:nvPr/>
        </p:nvSpPr>
        <p:spPr>
          <a:xfrm>
            <a:off x="5369607" y="6075309"/>
            <a:ext cx="39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72FF55-9D6D-4C9A-B000-276D0E154B88}"/>
              </a:ext>
            </a:extLst>
          </p:cNvPr>
          <p:cNvSpPr txBox="1"/>
          <p:nvPr/>
        </p:nvSpPr>
        <p:spPr>
          <a:xfrm>
            <a:off x="5369607" y="5715000"/>
            <a:ext cx="39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AC2E6-08EF-4700-B4B9-1CC1B739EB72}"/>
              </a:ext>
            </a:extLst>
          </p:cNvPr>
          <p:cNvSpPr txBox="1"/>
          <p:nvPr/>
        </p:nvSpPr>
        <p:spPr>
          <a:xfrm>
            <a:off x="5349163" y="5236697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19E00-193D-457F-9CF0-C4FED6F7666A}"/>
              </a:ext>
            </a:extLst>
          </p:cNvPr>
          <p:cNvSpPr txBox="1"/>
          <p:nvPr/>
        </p:nvSpPr>
        <p:spPr>
          <a:xfrm>
            <a:off x="5349163" y="5003884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8CD2F-7ECA-4880-8068-A91CDE6F537D}"/>
              </a:ext>
            </a:extLst>
          </p:cNvPr>
          <p:cNvSpPr txBox="1"/>
          <p:nvPr/>
        </p:nvSpPr>
        <p:spPr>
          <a:xfrm>
            <a:off x="5369607" y="5876776"/>
            <a:ext cx="39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3D2F6-359B-497C-A73F-AD5F71BE41B9}"/>
              </a:ext>
            </a:extLst>
          </p:cNvPr>
          <p:cNvSpPr txBox="1"/>
          <p:nvPr/>
        </p:nvSpPr>
        <p:spPr>
          <a:xfrm>
            <a:off x="5349163" y="5372372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CB1750-06D5-489A-A374-5C21AF398F03}"/>
              </a:ext>
            </a:extLst>
          </p:cNvPr>
          <p:cNvSpPr txBox="1"/>
          <p:nvPr/>
        </p:nvSpPr>
        <p:spPr>
          <a:xfrm>
            <a:off x="5349163" y="5117879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EBA027-2219-4F1E-A7FA-1A6E86099FBF}"/>
              </a:ext>
            </a:extLst>
          </p:cNvPr>
          <p:cNvSpPr txBox="1"/>
          <p:nvPr/>
        </p:nvSpPr>
        <p:spPr>
          <a:xfrm>
            <a:off x="5349163" y="4903949"/>
            <a:ext cx="432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CADAE-657E-40E5-8369-D4AC163C02F8}"/>
              </a:ext>
            </a:extLst>
          </p:cNvPr>
          <p:cNvSpPr txBox="1"/>
          <p:nvPr/>
        </p:nvSpPr>
        <p:spPr>
          <a:xfrm rot="17100000">
            <a:off x="6407954" y="4008602"/>
            <a:ext cx="122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undigested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1C739-4ECF-4A15-BD56-0071E0619665}"/>
              </a:ext>
            </a:extLst>
          </p:cNvPr>
          <p:cNvSpPr txBox="1"/>
          <p:nvPr/>
        </p:nvSpPr>
        <p:spPr>
          <a:xfrm rot="17100000">
            <a:off x="7233876" y="4008602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DpnII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52F253-391F-4ED2-9280-868C8363EDFE}"/>
              </a:ext>
            </a:extLst>
          </p:cNvPr>
          <p:cNvSpPr txBox="1"/>
          <p:nvPr/>
        </p:nvSpPr>
        <p:spPr>
          <a:xfrm rot="17100000">
            <a:off x="7747844" y="400860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ClaI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939EE5-B1A7-4965-A41A-41282C2DB016}"/>
              </a:ext>
            </a:extLst>
          </p:cNvPr>
          <p:cNvSpPr txBox="1"/>
          <p:nvPr/>
        </p:nvSpPr>
        <p:spPr>
          <a:xfrm rot="17100000">
            <a:off x="8157266" y="400860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77BC76-82A7-447B-A427-4CF9A07DB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711360"/>
            <a:ext cx="2721418" cy="7586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F77B69-7E49-4659-A079-A994194F6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878" y="2140950"/>
            <a:ext cx="2967861" cy="8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7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2" y="914402"/>
            <a:ext cx="4952999" cy="57997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-533400" y="5943600"/>
            <a:ext cx="9906000" cy="1081790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42589" flipH="1">
            <a:off x="4156879" y="6159650"/>
            <a:ext cx="595872" cy="59587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9189" flipH="1">
            <a:off x="3883933" y="6129629"/>
            <a:ext cx="303254" cy="30325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42589" flipH="1">
            <a:off x="3837994" y="6498758"/>
            <a:ext cx="220650" cy="220650"/>
          </a:xfrm>
          <a:prstGeom prst="rect">
            <a:avLst/>
          </a:prstGeom>
          <a:effectLst>
            <a:glow rad="76200">
              <a:schemeClr val="accent2">
                <a:satMod val="175000"/>
                <a:alpha val="29000"/>
              </a:schemeClr>
            </a:glow>
            <a:softEdge rad="127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9189" flipH="1">
            <a:off x="3528274" y="6490118"/>
            <a:ext cx="232264" cy="232264"/>
          </a:xfrm>
          <a:prstGeom prst="rect">
            <a:avLst/>
          </a:prstGeom>
          <a:effectLst>
            <a:glow rad="63500">
              <a:srgbClr val="FFFF00">
                <a:alpha val="40000"/>
              </a:srgb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5527" flipH="1">
            <a:off x="419022" y="1468889"/>
            <a:ext cx="6153445" cy="14212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1767" y="1606868"/>
            <a:ext cx="93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TSA-</a:t>
            </a:r>
            <a:r>
              <a:rPr lang="en-US" dirty="0" err="1">
                <a:solidFill>
                  <a:srgbClr val="C00000"/>
                </a:solidFill>
              </a:rPr>
              <a:t>seq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7503" y="608825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4612" y="2743200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4F81BD"/>
                </a:solidFill>
              </a:rPr>
              <a:t>DamID</a:t>
            </a:r>
            <a:endParaRPr lang="en-US" dirty="0">
              <a:solidFill>
                <a:srgbClr val="4F81BD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4" t="57347" r="49046"/>
          <a:stretch/>
        </p:blipFill>
        <p:spPr>
          <a:xfrm rot="1005527" flipH="1">
            <a:off x="3311632" y="2332328"/>
            <a:ext cx="488558" cy="606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5"/>
          <a:stretch/>
        </p:blipFill>
        <p:spPr>
          <a:xfrm rot="1005527" flipH="1">
            <a:off x="531633" y="704388"/>
            <a:ext cx="850716" cy="14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13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bench to bites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5029198"/>
          </a:xfrm>
        </p:spPr>
        <p:txBody>
          <a:bodyPr>
            <a:normAutofit/>
          </a:bodyPr>
          <a:lstStyle/>
          <a:p>
            <a:r>
              <a:rPr lang="en-US" dirty="0"/>
              <a:t>Sequence and then what?</a:t>
            </a:r>
          </a:p>
          <a:p>
            <a:r>
              <a:rPr lang="en-US" dirty="0"/>
              <a:t>Put the ends back together</a:t>
            </a:r>
          </a:p>
          <a:p>
            <a:pPr lvl="1"/>
            <a:r>
              <a:rPr lang="en-US" dirty="0"/>
              <a:t>Map to a reference genome</a:t>
            </a:r>
          </a:p>
          <a:p>
            <a:pPr lvl="1"/>
            <a:r>
              <a:rPr lang="en-US" dirty="0"/>
              <a:t>Determine valid pairs </a:t>
            </a:r>
          </a:p>
          <a:p>
            <a:pPr lvl="2"/>
            <a:r>
              <a:rPr lang="en-US" dirty="0"/>
              <a:t>Read orientations  </a:t>
            </a:r>
          </a:p>
          <a:p>
            <a:endParaRPr lang="en-US" dirty="0"/>
          </a:p>
          <a:p>
            <a:r>
              <a:rPr lang="en-US" dirty="0"/>
              <a:t>Binning </a:t>
            </a:r>
            <a:r>
              <a:rPr lang="en-US" dirty="0">
                <a:sym typeface="Wingdings" panose="05000000000000000000" pitchFamily="2" charset="2"/>
              </a:rPr>
              <a:t> Matrix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Sizes (resolution)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34000" y="3048000"/>
            <a:ext cx="3049383" cy="3401148"/>
            <a:chOff x="-401718" y="2114721"/>
            <a:chExt cx="4974755" cy="5548623"/>
          </a:xfrm>
        </p:grpSpPr>
        <p:grpSp>
          <p:nvGrpSpPr>
            <p:cNvPr id="5" name="Group 4"/>
            <p:cNvGrpSpPr/>
            <p:nvPr/>
          </p:nvGrpSpPr>
          <p:grpSpPr>
            <a:xfrm>
              <a:off x="396431" y="2114721"/>
              <a:ext cx="4000024" cy="3124928"/>
              <a:chOff x="396431" y="2114721"/>
              <a:chExt cx="4000024" cy="3124928"/>
            </a:xfrm>
          </p:grpSpPr>
          <p:pic>
            <p:nvPicPr>
              <p:cNvPr id="7" name="Picture 10" descr="chr8-human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59537" y="2370580"/>
                <a:ext cx="2811295" cy="2811311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</p:pic>
          <p:grpSp>
            <p:nvGrpSpPr>
              <p:cNvPr id="8" name="Group 7"/>
              <p:cNvGrpSpPr/>
              <p:nvPr/>
            </p:nvGrpSpPr>
            <p:grpSpPr>
              <a:xfrm>
                <a:off x="396431" y="2428340"/>
                <a:ext cx="164613" cy="2811309"/>
                <a:chOff x="2955853" y="3523282"/>
                <a:chExt cx="109276" cy="2891685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2955853" y="3523282"/>
                  <a:ext cx="109276" cy="858748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 flipV="1">
                  <a:off x="2955853" y="4382030"/>
                  <a:ext cx="109276" cy="2032937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 rot="16200000">
                <a:off x="1982058" y="792198"/>
                <a:ext cx="166250" cy="2811296"/>
                <a:chOff x="2954396" y="3463869"/>
                <a:chExt cx="110733" cy="2891687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2955853" y="3463869"/>
                  <a:ext cx="109276" cy="858749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 flipV="1">
                  <a:off x="2954396" y="4322618"/>
                  <a:ext cx="108626" cy="2032938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617216" y="2512631"/>
                <a:ext cx="779239" cy="2467922"/>
                <a:chOff x="6343573" y="3686296"/>
                <a:chExt cx="779239" cy="2467922"/>
              </a:xfrm>
            </p:grpSpPr>
            <p:pic>
              <p:nvPicPr>
                <p:cNvPr id="11" name="Picture 2" descr="C:\Users\magus\Dropbox\CELL CYCLE PAPER_SUBMISSION\Science Submission\obsolete\Fig.1_linear4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5559" t="43842" r="2316" b="21211"/>
                <a:stretch/>
              </p:blipFill>
              <p:spPr bwMode="auto">
                <a:xfrm flipH="1">
                  <a:off x="6343573" y="3686296"/>
                  <a:ext cx="359515" cy="24679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Rectangle 11"/>
                <p:cNvSpPr/>
                <p:nvPr/>
              </p:nvSpPr>
              <p:spPr>
                <a:xfrm>
                  <a:off x="6582968" y="5778544"/>
                  <a:ext cx="48212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latin typeface="Calibri" pitchFamily="-123" charset="0"/>
                    </a:rPr>
                    <a:t>Low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6604721" y="3712124"/>
                  <a:ext cx="51809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latin typeface="Calibri" pitchFamily="-123" charset="0"/>
                    </a:rPr>
                    <a:t>High</a:t>
                  </a:r>
                </a:p>
              </p:txBody>
            </p:sp>
          </p:grpSp>
        </p:grpSp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-401718" y="5403867"/>
              <a:ext cx="4974755" cy="2259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Unless single cell, ensemble average (over 10</a:t>
              </a:r>
              <a:r>
                <a:rPr lang="en-US" sz="1400" baseline="30000" dirty="0">
                  <a:latin typeface="Arial"/>
                  <a:cs typeface="Arial"/>
                </a:rPr>
                <a:t>7</a:t>
              </a:r>
              <a:r>
                <a:rPr lang="en-US" sz="1400" dirty="0">
                  <a:latin typeface="Arial"/>
                  <a:cs typeface="Arial"/>
                </a:rPr>
                <a:t> cells)</a:t>
              </a:r>
            </a:p>
            <a:p>
              <a:pPr algn="ctr"/>
              <a:r>
                <a:rPr lang="en-US" sz="1400" dirty="0">
                  <a:latin typeface="Arial"/>
                  <a:cs typeface="Arial"/>
                </a:rPr>
                <a:t>Unless phased, averages over homologs.</a:t>
              </a:r>
            </a:p>
            <a:p>
              <a:pPr algn="ctr"/>
              <a:r>
                <a:rPr lang="en-US" sz="1400" dirty="0">
                  <a:latin typeface="Arial"/>
                  <a:cs typeface="Arial"/>
                </a:rPr>
                <a:t>Unless synchronized, averages over the cell cycle. 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18353" y="2126875"/>
            <a:ext cx="2382872" cy="2368925"/>
            <a:chOff x="5818353" y="2126875"/>
            <a:chExt cx="2382872" cy="2368925"/>
          </a:xfrm>
        </p:grpSpPr>
        <p:pic>
          <p:nvPicPr>
            <p:cNvPr id="27" name="Picture 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7" t="42612" r="706" b="22455"/>
            <a:stretch/>
          </p:blipFill>
          <p:spPr bwMode="auto">
            <a:xfrm>
              <a:off x="7366398" y="2221466"/>
              <a:ext cx="806317" cy="627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18"/>
            <p:cNvGrpSpPr/>
            <p:nvPr/>
          </p:nvGrpSpPr>
          <p:grpSpPr>
            <a:xfrm>
              <a:off x="5818353" y="2126875"/>
              <a:ext cx="2382872" cy="2368925"/>
              <a:chOff x="377440" y="475908"/>
              <a:chExt cx="4201048" cy="4176458"/>
            </a:xfrm>
          </p:grpSpPr>
          <p:grpSp>
            <p:nvGrpSpPr>
              <p:cNvPr id="20" name="Group 4"/>
              <p:cNvGrpSpPr>
                <a:grpSpLocks/>
              </p:cNvGrpSpPr>
              <p:nvPr/>
            </p:nvGrpSpPr>
            <p:grpSpPr bwMode="auto">
              <a:xfrm>
                <a:off x="2935769" y="475908"/>
                <a:ext cx="1642719" cy="2477535"/>
                <a:chOff x="0" y="-330"/>
                <a:chExt cx="996" cy="1633"/>
              </a:xfrm>
            </p:grpSpPr>
            <p:sp>
              <p:nvSpPr>
                <p:cNvPr id="25" name="Oval 5"/>
                <p:cNvSpPr>
                  <a:spLocks/>
                </p:cNvSpPr>
                <p:nvPr/>
              </p:nvSpPr>
              <p:spPr bwMode="auto">
                <a:xfrm>
                  <a:off x="130" y="-330"/>
                  <a:ext cx="866" cy="866"/>
                </a:xfrm>
                <a:prstGeom prst="ellipse">
                  <a:avLst/>
                </a:prstGeom>
                <a:noFill/>
                <a:ln w="25400" cap="flat">
                  <a:solidFill>
                    <a:srgbClr val="55555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6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0" y="504"/>
                  <a:ext cx="416" cy="799"/>
                </a:xfrm>
                <a:prstGeom prst="line">
                  <a:avLst/>
                </a:prstGeom>
                <a:noFill/>
                <a:ln w="25400" cap="flat">
                  <a:solidFill>
                    <a:srgbClr val="555555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1" name="Rounded Rectangle 20"/>
              <p:cNvSpPr/>
              <p:nvPr/>
            </p:nvSpPr>
            <p:spPr>
              <a:xfrm>
                <a:off x="377441" y="2924944"/>
                <a:ext cx="183598" cy="71238"/>
              </a:xfrm>
              <a:prstGeom prst="roundRect">
                <a:avLst/>
              </a:prstGeom>
              <a:solidFill>
                <a:srgbClr val="4D849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2881757" y="2118288"/>
                <a:ext cx="87971" cy="157814"/>
              </a:xfrm>
              <a:prstGeom prst="roundRect">
                <a:avLst/>
              </a:prstGeom>
              <a:solidFill>
                <a:srgbClr val="D36132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>
                <a:off x="1198856" y="2161412"/>
                <a:ext cx="161407" cy="67974"/>
              </a:xfrm>
              <a:prstGeom prst="roundRect">
                <a:avLst/>
              </a:prstGeom>
              <a:solidFill>
                <a:srgbClr val="4D849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377440" y="4580357"/>
                <a:ext cx="183599" cy="72009"/>
              </a:xfrm>
              <a:prstGeom prst="roundRect">
                <a:avLst/>
              </a:prstGeom>
              <a:solidFill>
                <a:srgbClr val="D36132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114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and product pairs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76" y="2044587"/>
            <a:ext cx="1821180" cy="26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480" y="2086497"/>
            <a:ext cx="1802130" cy="22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2089959"/>
            <a:ext cx="1847850" cy="25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1828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57375" y="1828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09900" y="1828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18217" y="1828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0841" y="1828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-150821" y="3358498"/>
            <a:ext cx="9604080" cy="1338794"/>
            <a:chOff x="-150821" y="3358498"/>
            <a:chExt cx="9604080" cy="1338794"/>
          </a:xfrm>
        </p:grpSpPr>
        <p:sp>
          <p:nvSpPr>
            <p:cNvPr id="11" name="Text Placeholder 4"/>
            <p:cNvSpPr txBox="1">
              <a:spLocks/>
            </p:cNvSpPr>
            <p:nvPr/>
          </p:nvSpPr>
          <p:spPr>
            <a:xfrm>
              <a:off x="-150821" y="3358499"/>
              <a:ext cx="2671459" cy="45150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Valid pairs</a:t>
              </a:r>
            </a:p>
          </p:txBody>
        </p:sp>
        <p:sp>
          <p:nvSpPr>
            <p:cNvPr id="12" name="Text Placeholder 4"/>
            <p:cNvSpPr txBox="1">
              <a:spLocks/>
            </p:cNvSpPr>
            <p:nvPr/>
          </p:nvSpPr>
          <p:spPr>
            <a:xfrm>
              <a:off x="4583229" y="3358499"/>
              <a:ext cx="2671459" cy="45150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Self circles</a:t>
              </a:r>
            </a:p>
          </p:txBody>
        </p:sp>
        <p:sp>
          <p:nvSpPr>
            <p:cNvPr id="13" name="Text Placeholder 4"/>
            <p:cNvSpPr txBox="1">
              <a:spLocks/>
            </p:cNvSpPr>
            <p:nvPr/>
          </p:nvSpPr>
          <p:spPr>
            <a:xfrm>
              <a:off x="6781800" y="3358499"/>
              <a:ext cx="2671459" cy="45150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Dangling ends</a:t>
              </a:r>
            </a:p>
          </p:txBody>
        </p:sp>
        <p:sp>
          <p:nvSpPr>
            <p:cNvPr id="19" name="Text Placeholder 4"/>
            <p:cNvSpPr txBox="1">
              <a:spLocks/>
            </p:cNvSpPr>
            <p:nvPr/>
          </p:nvSpPr>
          <p:spPr>
            <a:xfrm>
              <a:off x="2440742" y="3358498"/>
              <a:ext cx="2671459" cy="45150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Partial digests</a:t>
              </a:r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19" y="3839880"/>
              <a:ext cx="2090928" cy="549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343" y="3823607"/>
              <a:ext cx="2048256" cy="62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408" y="3911618"/>
              <a:ext cx="1936242" cy="453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738" y="3678498"/>
              <a:ext cx="1728216" cy="1018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" name="Text Placeholder 4"/>
          <p:cNvSpPr txBox="1">
            <a:spLocks/>
          </p:cNvSpPr>
          <p:nvPr/>
        </p:nvSpPr>
        <p:spPr>
          <a:xfrm>
            <a:off x="2973913" y="1377299"/>
            <a:ext cx="3218631" cy="4515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Digestion products</a:t>
            </a:r>
          </a:p>
        </p:txBody>
      </p:sp>
      <p:sp>
        <p:nvSpPr>
          <p:cNvPr id="38" name="Text Placeholder 4"/>
          <p:cNvSpPr txBox="1">
            <a:spLocks/>
          </p:cNvSpPr>
          <p:nvPr/>
        </p:nvSpPr>
        <p:spPr>
          <a:xfrm>
            <a:off x="3249905" y="2825099"/>
            <a:ext cx="2671459" cy="45150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/>
              <a:t>Ligation</a:t>
            </a:r>
            <a:r>
              <a:rPr lang="en-US" sz="2800" dirty="0"/>
              <a:t> products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319783" y="4655382"/>
            <a:ext cx="6797746" cy="526218"/>
            <a:chOff x="1319783" y="4655382"/>
            <a:chExt cx="6797746" cy="52621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19783" y="4655382"/>
              <a:ext cx="0" cy="5262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725928" y="4655382"/>
              <a:ext cx="0" cy="5262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895846" y="4655382"/>
              <a:ext cx="0" cy="5262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8117529" y="4655382"/>
              <a:ext cx="0" cy="5262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4"/>
          <p:cNvSpPr txBox="1">
            <a:spLocks/>
          </p:cNvSpPr>
          <p:nvPr/>
        </p:nvSpPr>
        <p:spPr>
          <a:xfrm>
            <a:off x="3169434" y="4692740"/>
            <a:ext cx="2805131" cy="45150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/>
              <a:t>Mapping </a:t>
            </a:r>
            <a:r>
              <a:rPr lang="en-US" sz="2800" dirty="0"/>
              <a:t>products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19783" y="2590239"/>
            <a:ext cx="6650752" cy="768260"/>
            <a:chOff x="1319783" y="2590239"/>
            <a:chExt cx="6650752" cy="768260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319783" y="2590239"/>
              <a:ext cx="0" cy="5262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3701545" y="2590239"/>
              <a:ext cx="0" cy="5262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7244405" y="2590239"/>
              <a:ext cx="726130" cy="7682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6172200" y="2590239"/>
              <a:ext cx="726130" cy="7682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86333" y="5154492"/>
            <a:ext cx="8699317" cy="1551108"/>
            <a:chOff x="386333" y="5154492"/>
            <a:chExt cx="8699317" cy="1551108"/>
          </a:xfrm>
        </p:grpSpPr>
        <p:pic>
          <p:nvPicPr>
            <p:cNvPr id="1039" name="Picture 1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33" y="5223510"/>
              <a:ext cx="1866900" cy="1405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1572" y="5258602"/>
              <a:ext cx="2209800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186"/>
            <a:stretch/>
          </p:blipFill>
          <p:spPr bwMode="auto">
            <a:xfrm>
              <a:off x="6096000" y="5860783"/>
              <a:ext cx="1958340" cy="844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8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00" b="50000"/>
            <a:stretch/>
          </p:blipFill>
          <p:spPr bwMode="auto">
            <a:xfrm>
              <a:off x="5031738" y="5154492"/>
              <a:ext cx="1958340" cy="46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8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000"/>
            <a:stretch/>
          </p:blipFill>
          <p:spPr bwMode="auto">
            <a:xfrm>
              <a:off x="7127310" y="5176687"/>
              <a:ext cx="1958340" cy="46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8117529" y="5926455"/>
              <a:ext cx="658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</a:t>
              </a:r>
            </a:p>
            <a:p>
              <a:pPr algn="ctr"/>
              <a:r>
                <a:rPr lang="en-US" dirty="0"/>
                <a:t>pairs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0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3" grpId="0"/>
      <p:bldP spid="24" grpId="0"/>
      <p:bldP spid="25" grpId="0"/>
      <p:bldP spid="37" grpId="0"/>
      <p:bldP spid="38" grpId="0"/>
      <p:bldP spid="38" grpId="1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95" y="1417086"/>
            <a:ext cx="5304844" cy="52885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055" y="4967916"/>
            <a:ext cx="426545" cy="172472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Hi-C 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00" y="1417086"/>
            <a:ext cx="6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Chr.1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1840468"/>
            <a:ext cx="6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Chr.2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2209800"/>
            <a:ext cx="6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Chr.3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172200"/>
            <a:ext cx="6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Chr.X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2"/>
            <a:endCxn id="9" idx="0"/>
          </p:cNvCxnSpPr>
          <p:nvPr/>
        </p:nvCxnSpPr>
        <p:spPr>
          <a:xfrm>
            <a:off x="1473796" y="2579132"/>
            <a:ext cx="0" cy="359306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79191" y="1047754"/>
            <a:ext cx="6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56515" y="1047754"/>
            <a:ext cx="6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Chr.X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3" idx="1"/>
          </p:cNvCxnSpPr>
          <p:nvPr/>
        </p:nvCxnSpPr>
        <p:spPr>
          <a:xfrm>
            <a:off x="2440782" y="1232420"/>
            <a:ext cx="411573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268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1" y="990602"/>
            <a:ext cx="8310600" cy="6228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1" y="990602"/>
            <a:ext cx="8310600" cy="6228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1" y="990602"/>
            <a:ext cx="8310600" cy="6228797"/>
          </a:xfrm>
          <a:prstGeom prst="rect">
            <a:avLst/>
          </a:prstGeom>
        </p:spPr>
      </p:pic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-31749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Scales of organization</a:t>
            </a:r>
          </a:p>
        </p:txBody>
      </p:sp>
      <p:sp>
        <p:nvSpPr>
          <p:cNvPr id="22542" name="TextBox 73"/>
          <p:cNvSpPr txBox="1">
            <a:spLocks noChangeArrowheads="1"/>
          </p:cNvSpPr>
          <p:nvPr/>
        </p:nvSpPr>
        <p:spPr bwMode="auto">
          <a:xfrm>
            <a:off x="6957022" y="1351767"/>
            <a:ext cx="15869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 charset="0"/>
                <a:cs typeface="Calibri" charset="0"/>
              </a:rPr>
              <a:t>Dekker, </a:t>
            </a:r>
            <a:r>
              <a:rPr lang="en-US" sz="1400" dirty="0" err="1">
                <a:latin typeface="Calibri" charset="0"/>
                <a:cs typeface="Calibri" charset="0"/>
              </a:rPr>
              <a:t>Ren</a:t>
            </a:r>
            <a:r>
              <a:rPr lang="en-US" sz="1400" dirty="0">
                <a:latin typeface="Calibri" charset="0"/>
                <a:cs typeface="Calibri" charset="0"/>
              </a:rPr>
              <a:t> , </a:t>
            </a:r>
            <a:r>
              <a:rPr lang="en-US" sz="1400" dirty="0" err="1">
                <a:latin typeface="Calibri" charset="0"/>
                <a:cs typeface="Calibri" charset="0"/>
              </a:rPr>
              <a:t>Ruan</a:t>
            </a:r>
            <a:r>
              <a:rPr lang="en-US" sz="1400" dirty="0">
                <a:latin typeface="Calibri" charset="0"/>
                <a:cs typeface="Calibri" charset="0"/>
              </a:rPr>
              <a:t>,</a:t>
            </a:r>
          </a:p>
          <a:p>
            <a:pPr eaLnBrk="1" hangingPunct="1"/>
            <a:r>
              <a:rPr lang="en-US" sz="1400" dirty="0">
                <a:latin typeface="Calibri" charset="0"/>
                <a:cs typeface="Calibri" charset="0"/>
              </a:rPr>
              <a:t>Lieberman Aiden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7B08ECB-F7D5-4107-B2DE-397C93B11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j-lt"/>
              </a:rPr>
              <a:t>Belaghzal et al., </a:t>
            </a:r>
            <a:r>
              <a:rPr lang="en-US" altLang="en-US" sz="1400" i="1" dirty="0">
                <a:latin typeface="+mj-lt"/>
              </a:rPr>
              <a:t>Methods</a:t>
            </a:r>
            <a:r>
              <a:rPr lang="en-US" altLang="en-US" sz="1400" dirty="0">
                <a:latin typeface="+mj-lt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8686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784D-6EE5-401D-A206-51EACB04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metrics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EED32-5776-40ED-AD58-D640B33DA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Cis/trans ratios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3EFD33F-4B67-4B2F-8BD6-42A31ACBA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6740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j-lt"/>
              </a:rPr>
              <a:t>Belaghzal et al., </a:t>
            </a:r>
            <a:r>
              <a:rPr lang="en-US" altLang="en-US" sz="1400" i="1" dirty="0">
                <a:latin typeface="+mj-lt"/>
              </a:rPr>
              <a:t>Methods</a:t>
            </a:r>
            <a:r>
              <a:rPr lang="en-US" altLang="en-US" sz="1400" dirty="0">
                <a:latin typeface="+mj-lt"/>
              </a:rPr>
              <a:t> 2017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Lajoie et al., </a:t>
            </a:r>
            <a:r>
              <a:rPr lang="en-US" altLang="en-US" sz="1400" i="1" dirty="0">
                <a:latin typeface="+mj-lt"/>
              </a:rPr>
              <a:t>Methods</a:t>
            </a:r>
            <a:r>
              <a:rPr lang="en-US" altLang="en-US" sz="1400" dirty="0">
                <a:latin typeface="+mj-lt"/>
              </a:rPr>
              <a:t> 2015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Golloshi et al., Methods 2018</a:t>
            </a:r>
          </a:p>
          <a:p>
            <a:pPr algn="r" eaLnBrk="1" hangingPunct="1"/>
            <a:r>
              <a:rPr lang="en-US" altLang="en-US" sz="1400" dirty="0" err="1">
                <a:latin typeface="+mj-lt"/>
              </a:rPr>
              <a:t>Oddes</a:t>
            </a:r>
            <a:r>
              <a:rPr lang="en-US" altLang="en-US" sz="1400" dirty="0">
                <a:latin typeface="+mj-lt"/>
              </a:rPr>
              <a:t> et al., </a:t>
            </a:r>
            <a:r>
              <a:rPr lang="en-US" altLang="en-US" sz="1400" i="1" dirty="0" err="1">
                <a:latin typeface="+mj-lt"/>
              </a:rPr>
              <a:t>BioRxiv</a:t>
            </a:r>
            <a:r>
              <a:rPr lang="en-US" altLang="en-US" sz="1400" dirty="0">
                <a:latin typeface="+mj-lt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014709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B58E-0537-432B-B167-0C8F3DF3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at chromosome level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1314CF2-1F57-463D-8A6C-8F0717CE7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232421"/>
            <a:ext cx="8229600" cy="32615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B0C06D-876F-412D-91D4-47CC64F735E7}"/>
              </a:ext>
            </a:extLst>
          </p:cNvPr>
          <p:cNvSpPr txBox="1"/>
          <p:nvPr/>
        </p:nvSpPr>
        <p:spPr>
          <a:xfrm>
            <a:off x="1143000" y="1752600"/>
            <a:ext cx="290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%cis </a:t>
            </a:r>
            <a:r>
              <a:rPr lang="en-US" dirty="0"/>
              <a:t>(127x10</a:t>
            </a:r>
            <a:r>
              <a:rPr lang="en-US" baseline="30000" dirty="0"/>
              <a:t>6</a:t>
            </a:r>
            <a:r>
              <a:rPr lang="en-US" dirty="0"/>
              <a:t> NRVP)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E1E51-0075-48C5-98EF-147E6692EBF4}"/>
              </a:ext>
            </a:extLst>
          </p:cNvPr>
          <p:cNvSpPr txBox="1"/>
          <p:nvPr/>
        </p:nvSpPr>
        <p:spPr>
          <a:xfrm>
            <a:off x="5334000" y="1752600"/>
            <a:ext cx="285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%cis </a:t>
            </a:r>
            <a:r>
              <a:rPr lang="en-US" dirty="0"/>
              <a:t>(143x10</a:t>
            </a:r>
            <a:r>
              <a:rPr lang="en-US" baseline="30000" dirty="0"/>
              <a:t>6</a:t>
            </a:r>
            <a:r>
              <a:rPr lang="en-US" dirty="0"/>
              <a:t> NRVP)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B524C-1312-4216-BA15-F08C3183B653}"/>
              </a:ext>
            </a:extLst>
          </p:cNvPr>
          <p:cNvSpPr txBox="1"/>
          <p:nvPr/>
        </p:nvSpPr>
        <p:spPr>
          <a:xfrm>
            <a:off x="1143000" y="5542691"/>
            <a:ext cx="7041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signal within chromosomes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signal near diagonal</a:t>
            </a:r>
          </a:p>
        </p:txBody>
      </p:sp>
    </p:spTree>
    <p:extLst>
      <p:ext uri="{BB962C8B-B14F-4D97-AF65-F5344CB8AC3E}">
        <p14:creationId xmlns:p14="http://schemas.microsoft.com/office/powerpoint/2010/main" val="33489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66A4-B50E-4775-B012-3F54FA50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at TAD level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268508-A144-4791-A821-EBF23D32C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183671"/>
            <a:ext cx="8229600" cy="3359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6FF469-2756-4A86-A8D3-38C9631C5641}"/>
              </a:ext>
            </a:extLst>
          </p:cNvPr>
          <p:cNvSpPr txBox="1"/>
          <p:nvPr/>
        </p:nvSpPr>
        <p:spPr>
          <a:xfrm>
            <a:off x="1143000" y="1752600"/>
            <a:ext cx="290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%cis </a:t>
            </a:r>
            <a:r>
              <a:rPr lang="en-US" dirty="0"/>
              <a:t>(127x10</a:t>
            </a:r>
            <a:r>
              <a:rPr lang="en-US" baseline="30000" dirty="0"/>
              <a:t>6</a:t>
            </a:r>
            <a:r>
              <a:rPr lang="en-US" dirty="0"/>
              <a:t> NRVP)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B0A73-07BF-40A3-8CAD-CD3F7B8DEF2F}"/>
              </a:ext>
            </a:extLst>
          </p:cNvPr>
          <p:cNvSpPr txBox="1"/>
          <p:nvPr/>
        </p:nvSpPr>
        <p:spPr>
          <a:xfrm>
            <a:off x="5334000" y="1752600"/>
            <a:ext cx="285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%cis </a:t>
            </a:r>
            <a:r>
              <a:rPr lang="en-US" dirty="0"/>
              <a:t>(143x10</a:t>
            </a:r>
            <a:r>
              <a:rPr lang="en-US" baseline="30000" dirty="0"/>
              <a:t>6</a:t>
            </a:r>
            <a:r>
              <a:rPr lang="en-US" dirty="0"/>
              <a:t> NRVP)</a:t>
            </a:r>
            <a:endParaRPr lang="en-US" sz="2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A5468C-6992-462C-9AB4-C4BCA52A8C90}"/>
              </a:ext>
            </a:extLst>
          </p:cNvPr>
          <p:cNvSpPr/>
          <p:nvPr/>
        </p:nvSpPr>
        <p:spPr>
          <a:xfrm>
            <a:off x="2819400" y="32766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BFB2C2-6C15-41F2-B9FE-AC29ED6C370A}"/>
              </a:ext>
            </a:extLst>
          </p:cNvPr>
          <p:cNvSpPr/>
          <p:nvPr/>
        </p:nvSpPr>
        <p:spPr>
          <a:xfrm>
            <a:off x="7010400" y="32766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3ED1CD-7DA5-4C71-BC42-F61EDDDB1546}"/>
              </a:ext>
            </a:extLst>
          </p:cNvPr>
          <p:cNvCxnSpPr/>
          <p:nvPr/>
        </p:nvCxnSpPr>
        <p:spPr>
          <a:xfrm flipH="1">
            <a:off x="2971800" y="4343400"/>
            <a:ext cx="3810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0A8B54-27D6-4675-9ADA-974D8749CE38}"/>
              </a:ext>
            </a:extLst>
          </p:cNvPr>
          <p:cNvCxnSpPr/>
          <p:nvPr/>
        </p:nvCxnSpPr>
        <p:spPr>
          <a:xfrm flipH="1">
            <a:off x="7086600" y="4343400"/>
            <a:ext cx="3810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1C7963-9CB9-4629-B76C-37E1992E7706}"/>
              </a:ext>
            </a:extLst>
          </p:cNvPr>
          <p:cNvSpPr txBox="1"/>
          <p:nvPr/>
        </p:nvSpPr>
        <p:spPr>
          <a:xfrm>
            <a:off x="1143000" y="5542691"/>
            <a:ext cx="2661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loops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at diagonal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64BB67-2907-426A-8811-D337110BBEFD}"/>
              </a:ext>
            </a:extLst>
          </p:cNvPr>
          <p:cNvSpPr txBox="1"/>
          <p:nvPr/>
        </p:nvSpPr>
        <p:spPr>
          <a:xfrm>
            <a:off x="5397125" y="5542691"/>
            <a:ext cx="2504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loops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at diagonal</a:t>
            </a:r>
          </a:p>
        </p:txBody>
      </p:sp>
    </p:spTree>
    <p:extLst>
      <p:ext uri="{BB962C8B-B14F-4D97-AF65-F5344CB8AC3E}">
        <p14:creationId xmlns:p14="http://schemas.microsoft.com/office/powerpoint/2010/main" val="114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784D-6EE5-401D-A206-51EACB04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metrics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EED32-5776-40ED-AD58-D640B33DA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Cis/trans ratios</a:t>
            </a:r>
          </a:p>
          <a:p>
            <a:endParaRPr lang="en-US" dirty="0"/>
          </a:p>
          <a:p>
            <a:r>
              <a:rPr lang="en-US" dirty="0"/>
              <a:t>Invariant Hi-C interaction patterns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Intra-chromosomal interaction enrichment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Distance-dependent interaction decay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Local interaction smoothness</a:t>
            </a:r>
          </a:p>
          <a:p>
            <a:endParaRPr lang="en-US" dirty="0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3EFD33F-4B67-4B2F-8BD6-42A31ACBA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6740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j-lt"/>
              </a:rPr>
              <a:t>Belaghzal et al., </a:t>
            </a:r>
            <a:r>
              <a:rPr lang="en-US" altLang="en-US" sz="1400" i="1" dirty="0">
                <a:latin typeface="+mj-lt"/>
              </a:rPr>
              <a:t>Methods</a:t>
            </a:r>
            <a:r>
              <a:rPr lang="en-US" altLang="en-US" sz="1400" dirty="0">
                <a:latin typeface="+mj-lt"/>
              </a:rPr>
              <a:t> 2017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Lajoie et al., </a:t>
            </a:r>
            <a:r>
              <a:rPr lang="en-US" altLang="en-US" sz="1400" i="1" dirty="0">
                <a:latin typeface="+mj-lt"/>
              </a:rPr>
              <a:t>Methods</a:t>
            </a:r>
            <a:r>
              <a:rPr lang="en-US" altLang="en-US" sz="1400" dirty="0">
                <a:latin typeface="+mj-lt"/>
              </a:rPr>
              <a:t> 2015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Golloshi et al., Methods 2018</a:t>
            </a:r>
          </a:p>
          <a:p>
            <a:pPr algn="r" eaLnBrk="1" hangingPunct="1"/>
            <a:r>
              <a:rPr lang="en-US" altLang="en-US" sz="1400" dirty="0" err="1">
                <a:latin typeface="+mj-lt"/>
              </a:rPr>
              <a:t>Oddes</a:t>
            </a:r>
            <a:r>
              <a:rPr lang="en-US" altLang="en-US" sz="1400" dirty="0">
                <a:latin typeface="+mj-lt"/>
              </a:rPr>
              <a:t> et al., </a:t>
            </a:r>
            <a:r>
              <a:rPr lang="en-US" altLang="en-US" sz="1400" i="1" dirty="0" err="1">
                <a:latin typeface="+mj-lt"/>
              </a:rPr>
              <a:t>BioRxiv</a:t>
            </a:r>
            <a:r>
              <a:rPr lang="en-US" altLang="en-US" sz="1400" dirty="0">
                <a:latin typeface="+mj-lt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24036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32ABCA-569A-4B09-8803-9A89E8CB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and Enrichment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762470-EF15-4363-92B2-2F65AAB5C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to see more!</a:t>
            </a:r>
          </a:p>
        </p:txBody>
      </p:sp>
    </p:spTree>
    <p:extLst>
      <p:ext uri="{BB962C8B-B14F-4D97-AF65-F5344CB8AC3E}">
        <p14:creationId xmlns:p14="http://schemas.microsoft.com/office/powerpoint/2010/main" val="2543998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7BE2-5750-43C7-970D-1145A65E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conformation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6F6F-2956-4869-A8A1-E9FD3E7C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Epigenetics are more subtle than genetics</a:t>
            </a:r>
          </a:p>
          <a:p>
            <a:pPr lvl="1"/>
            <a:r>
              <a:rPr lang="en-US" dirty="0"/>
              <a:t>Capturing epigenetic states (folding) is prone to variation</a:t>
            </a:r>
          </a:p>
          <a:p>
            <a:pPr lvl="1"/>
            <a:r>
              <a:rPr lang="en-US" dirty="0"/>
              <a:t>Every cell has the same genome, but cell types vary epigenetically (i.e. fold differently)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Single Cell Hi-C capture is cell specific</a:t>
            </a:r>
          </a:p>
          <a:p>
            <a:pPr lvl="2"/>
            <a:r>
              <a:rPr lang="en-US" dirty="0"/>
              <a:t>Limited information?</a:t>
            </a:r>
          </a:p>
          <a:p>
            <a:pPr lvl="1"/>
            <a:r>
              <a:rPr lang="en-US" dirty="0"/>
              <a:t>Enrichment can better visualize subtle details </a:t>
            </a:r>
          </a:p>
        </p:txBody>
      </p:sp>
    </p:spTree>
    <p:extLst>
      <p:ext uri="{BB962C8B-B14F-4D97-AF65-F5344CB8AC3E}">
        <p14:creationId xmlns:p14="http://schemas.microsoft.com/office/powerpoint/2010/main" val="43773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2" y="914402"/>
            <a:ext cx="4952999" cy="579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26" y="1371600"/>
            <a:ext cx="2374565" cy="50468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5000" y="606447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3C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037027" y="4388008"/>
            <a:ext cx="1952262" cy="1347590"/>
            <a:chOff x="4018552" y="4393649"/>
            <a:chExt cx="1952262" cy="1347590"/>
          </a:xfrm>
        </p:grpSpPr>
        <p:sp>
          <p:nvSpPr>
            <p:cNvPr id="36" name="Oval 35"/>
            <p:cNvSpPr/>
            <p:nvPr/>
          </p:nvSpPr>
          <p:spPr>
            <a:xfrm>
              <a:off x="4018552" y="4393649"/>
              <a:ext cx="1952262" cy="1347590"/>
            </a:xfrm>
            <a:prstGeom prst="ellipse">
              <a:avLst/>
            </a:prstGeom>
            <a:solidFill>
              <a:srgbClr val="FFFF00">
                <a:alpha val="10000"/>
              </a:srgbClr>
            </a:solidFill>
            <a:ln>
              <a:noFill/>
            </a:ln>
            <a:effectLst>
              <a:innerShdw blurRad="368300">
                <a:schemeClr val="tx2">
                  <a:alpha val="32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53000" y="5040868"/>
              <a:ext cx="10009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bg2">
                      <a:lumMod val="25000"/>
                    </a:schemeClr>
                  </a:solidFill>
                </a:rPr>
                <a:t>Single cell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224801" y="4331732"/>
            <a:ext cx="1000915" cy="1219200"/>
            <a:chOff x="4224801" y="4331732"/>
            <a:chExt cx="1000915" cy="1219200"/>
          </a:xfrm>
        </p:grpSpPr>
        <p:sp>
          <p:nvSpPr>
            <p:cNvPr id="21" name="TextBox 20"/>
            <p:cNvSpPr txBox="1"/>
            <p:nvPr/>
          </p:nvSpPr>
          <p:spPr>
            <a:xfrm>
              <a:off x="4383440" y="4572000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24801" y="5181600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Hi-C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00600" y="4331732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4C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152453" y="5550932"/>
            <a:ext cx="1844735" cy="369332"/>
            <a:chOff x="7152451" y="5550932"/>
            <a:chExt cx="1844735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7152451" y="5550932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95639" y="5550932"/>
              <a:ext cx="1201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vs one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086599" y="3949523"/>
            <a:ext cx="1897762" cy="382211"/>
            <a:chOff x="7086600" y="3949521"/>
            <a:chExt cx="1897762" cy="382211"/>
          </a:xfrm>
        </p:grpSpPr>
        <p:sp>
          <p:nvSpPr>
            <p:cNvPr id="9" name="TextBox 8"/>
            <p:cNvSpPr txBox="1"/>
            <p:nvPr/>
          </p:nvSpPr>
          <p:spPr>
            <a:xfrm>
              <a:off x="7086600" y="3962400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5C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67600" y="3949521"/>
              <a:ext cx="1516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many vs many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086601" y="3364468"/>
            <a:ext cx="1910586" cy="369332"/>
            <a:chOff x="7086600" y="3364468"/>
            <a:chExt cx="1910586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7086600" y="3364468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4C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38306" y="3364468"/>
              <a:ext cx="105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one vs all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010400" y="2623066"/>
            <a:ext cx="1964344" cy="369332"/>
            <a:chOff x="7010400" y="2623066"/>
            <a:chExt cx="1964344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010400" y="2623066"/>
              <a:ext cx="82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3C-seq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58531" y="2623066"/>
              <a:ext cx="91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all vs all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30579" y="1737850"/>
            <a:ext cx="2044165" cy="384082"/>
            <a:chOff x="6930579" y="1737850"/>
            <a:chExt cx="2044166" cy="384082"/>
          </a:xfrm>
        </p:grpSpPr>
        <p:sp>
          <p:nvSpPr>
            <p:cNvPr id="19" name="TextBox 18"/>
            <p:cNvSpPr txBox="1"/>
            <p:nvPr/>
          </p:nvSpPr>
          <p:spPr>
            <a:xfrm>
              <a:off x="6930579" y="1752600"/>
              <a:ext cx="538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TCC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58531" y="1737850"/>
              <a:ext cx="916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all vs all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98669" y="1078468"/>
            <a:ext cx="2776074" cy="369332"/>
            <a:chOff x="6198670" y="1078468"/>
            <a:chExt cx="277607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98670" y="1078468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Hi-C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58531" y="1078468"/>
              <a:ext cx="91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all vs all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826008" y="3949521"/>
            <a:ext cx="3295482" cy="646331"/>
            <a:chOff x="1826007" y="3949521"/>
            <a:chExt cx="3295482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3357223" y="3949521"/>
              <a:ext cx="17642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ChiA</a:t>
              </a:r>
              <a:r>
                <a:rPr lang="en-US" dirty="0"/>
                <a:t>-PET, </a:t>
              </a:r>
              <a:r>
                <a:rPr lang="en-US" dirty="0" err="1"/>
                <a:t>HiChIP</a:t>
              </a:r>
              <a:r>
                <a:rPr lang="en-US" dirty="0"/>
                <a:t>,</a:t>
              </a:r>
            </a:p>
            <a:p>
              <a:r>
                <a:rPr lang="en-US" dirty="0"/>
                <a:t>PLAC-</a:t>
              </a:r>
              <a:r>
                <a:rPr lang="en-US" dirty="0" err="1"/>
                <a:t>seq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26007" y="3949521"/>
              <a:ext cx="1516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many vs many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590800" y="2253734"/>
            <a:ext cx="2989057" cy="401598"/>
            <a:chOff x="2590800" y="2253734"/>
            <a:chExt cx="2989057" cy="401598"/>
          </a:xfrm>
        </p:grpSpPr>
        <p:sp>
          <p:nvSpPr>
            <p:cNvPr id="18" name="TextBox 17"/>
            <p:cNvSpPr txBox="1"/>
            <p:nvPr/>
          </p:nvSpPr>
          <p:spPr>
            <a:xfrm>
              <a:off x="4370872" y="2253734"/>
              <a:ext cx="1208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Dnase</a:t>
              </a:r>
              <a:r>
                <a:rPr lang="en-US" dirty="0"/>
                <a:t> Hi-C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90800" y="2286000"/>
              <a:ext cx="91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all vs all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590800" y="1447800"/>
            <a:ext cx="2817640" cy="387440"/>
            <a:chOff x="2590800" y="1447800"/>
            <a:chExt cx="2817640" cy="387440"/>
          </a:xfrm>
        </p:grpSpPr>
        <p:sp>
          <p:nvSpPr>
            <p:cNvPr id="17" name="TextBox 16"/>
            <p:cNvSpPr txBox="1"/>
            <p:nvPr/>
          </p:nvSpPr>
          <p:spPr>
            <a:xfrm>
              <a:off x="4483700" y="1465908"/>
              <a:ext cx="924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Micro-C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90800" y="1447800"/>
              <a:ext cx="91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all vs all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545659" y="3364468"/>
            <a:ext cx="3400182" cy="404852"/>
            <a:chOff x="2545659" y="3364468"/>
            <a:chExt cx="3400182" cy="404852"/>
          </a:xfrm>
        </p:grpSpPr>
        <p:sp>
          <p:nvSpPr>
            <p:cNvPr id="34" name="TextBox 33"/>
            <p:cNvSpPr txBox="1"/>
            <p:nvPr/>
          </p:nvSpPr>
          <p:spPr>
            <a:xfrm>
              <a:off x="3810000" y="3364468"/>
              <a:ext cx="2135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Capture-C, T2C,Chi-C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45659" y="3399988"/>
              <a:ext cx="1216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many vs all</a:t>
              </a:r>
            </a:p>
          </p:txBody>
        </p: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C-tree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221476" y="3266663"/>
            <a:ext cx="2031153" cy="2683791"/>
            <a:chOff x="6174702" y="3359168"/>
            <a:chExt cx="2031153" cy="2683791"/>
          </a:xfrm>
        </p:grpSpPr>
        <p:sp>
          <p:nvSpPr>
            <p:cNvPr id="42" name="Oval 41"/>
            <p:cNvSpPr/>
            <p:nvPr/>
          </p:nvSpPr>
          <p:spPr>
            <a:xfrm rot="421031">
              <a:off x="6174702" y="3359168"/>
              <a:ext cx="2031153" cy="2683791"/>
            </a:xfrm>
            <a:prstGeom prst="ellipse">
              <a:avLst/>
            </a:prstGeom>
            <a:solidFill>
              <a:srgbClr val="7030A0">
                <a:alpha val="10000"/>
              </a:srgbClr>
            </a:solidFill>
            <a:ln>
              <a:noFill/>
            </a:ln>
            <a:effectLst>
              <a:innerShdw blurRad="368300">
                <a:schemeClr val="tx2">
                  <a:alpha val="32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44120" y="4546242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accent4">
                      <a:lumMod val="75000"/>
                    </a:schemeClr>
                  </a:solidFill>
                </a:rPr>
                <a:t>PCR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852489" y="788195"/>
            <a:ext cx="2031153" cy="1928810"/>
            <a:chOff x="5006806" y="417216"/>
            <a:chExt cx="2031153" cy="1928810"/>
          </a:xfrm>
        </p:grpSpPr>
        <p:sp>
          <p:nvSpPr>
            <p:cNvPr id="39" name="Oval 38"/>
            <p:cNvSpPr/>
            <p:nvPr/>
          </p:nvSpPr>
          <p:spPr>
            <a:xfrm rot="21263183">
              <a:off x="5006806" y="417216"/>
              <a:ext cx="2031153" cy="192881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noFill/>
            </a:ln>
            <a:effectLst>
              <a:innerShdw blurRad="368300">
                <a:schemeClr val="tx2">
                  <a:alpha val="32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21494" y="892155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accent2">
                      <a:lumMod val="75000"/>
                    </a:schemeClr>
                  </a:solidFill>
                </a:rPr>
                <a:t>biotin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932077" y="1351435"/>
            <a:ext cx="1952262" cy="1347590"/>
            <a:chOff x="4018551" y="1429600"/>
            <a:chExt cx="1952262" cy="1347590"/>
          </a:xfrm>
        </p:grpSpPr>
        <p:sp>
          <p:nvSpPr>
            <p:cNvPr id="38" name="Oval 37"/>
            <p:cNvSpPr/>
            <p:nvPr/>
          </p:nvSpPr>
          <p:spPr>
            <a:xfrm rot="1968822">
              <a:off x="4018551" y="1429600"/>
              <a:ext cx="1952262" cy="1347590"/>
            </a:xfrm>
            <a:prstGeom prst="ellipse">
              <a:avLst/>
            </a:prstGeom>
            <a:solidFill>
              <a:srgbClr val="00B050">
                <a:alpha val="10000"/>
              </a:srgbClr>
            </a:solidFill>
            <a:ln>
              <a:noFill/>
            </a:ln>
            <a:effectLst>
              <a:innerShdw blurRad="368300">
                <a:schemeClr val="tx2">
                  <a:alpha val="32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48974" y="1835240"/>
              <a:ext cx="909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B050"/>
                  </a:solidFill>
                </a:rPr>
                <a:t>nuclease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124200" y="3054713"/>
            <a:ext cx="2900662" cy="1737577"/>
            <a:chOff x="3800739" y="2929006"/>
            <a:chExt cx="2187279" cy="1553844"/>
          </a:xfrm>
        </p:grpSpPr>
        <p:sp>
          <p:nvSpPr>
            <p:cNvPr id="37" name="Oval 36"/>
            <p:cNvSpPr/>
            <p:nvPr/>
          </p:nvSpPr>
          <p:spPr>
            <a:xfrm>
              <a:off x="3800739" y="2929006"/>
              <a:ext cx="2187279" cy="1553844"/>
            </a:xfrm>
            <a:prstGeom prst="ellipse">
              <a:avLst/>
            </a:prstGeom>
            <a:solidFill>
              <a:srgbClr val="00B0F0">
                <a:alpha val="10000"/>
              </a:srgbClr>
            </a:solidFill>
            <a:ln>
              <a:noFill/>
            </a:ln>
            <a:effectLst>
              <a:innerShdw blurRad="368300">
                <a:schemeClr val="tx2">
                  <a:alpha val="32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59541" y="2964738"/>
              <a:ext cx="8990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accent1">
                      <a:lumMod val="75000"/>
                    </a:schemeClr>
                  </a:solidFill>
                </a:rPr>
                <a:t>enrichment</a:t>
              </a:r>
            </a:p>
          </p:txBody>
        </p:sp>
      </p:grpSp>
      <p:sp>
        <p:nvSpPr>
          <p:cNvPr id="63" name="Rectangle 8"/>
          <p:cNvSpPr>
            <a:spLocks noChangeArrowheads="1"/>
          </p:cNvSpPr>
          <p:nvPr/>
        </p:nvSpPr>
        <p:spPr bwMode="auto">
          <a:xfrm>
            <a:off x="0" y="6550225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u="sng" dirty="0">
                <a:latin typeface="+mj-lt"/>
              </a:rPr>
              <a:t>For references please refer to</a:t>
            </a:r>
            <a:r>
              <a:rPr lang="en-US" altLang="en-US" sz="1400" dirty="0">
                <a:latin typeface="+mj-lt"/>
              </a:rPr>
              <a:t>: </a:t>
            </a:r>
            <a:r>
              <a:rPr lang="en-US" altLang="en-US" sz="1400" dirty="0" err="1">
                <a:latin typeface="+mj-lt"/>
              </a:rPr>
              <a:t>Denker</a:t>
            </a:r>
            <a:r>
              <a:rPr lang="en-US" altLang="en-US" sz="1400" dirty="0">
                <a:latin typeface="+mj-lt"/>
              </a:rPr>
              <a:t> &amp; De </a:t>
            </a:r>
            <a:r>
              <a:rPr lang="en-US" altLang="en-US" sz="1400" dirty="0" err="1">
                <a:latin typeface="+mj-lt"/>
              </a:rPr>
              <a:t>Laat</a:t>
            </a:r>
            <a:r>
              <a:rPr lang="en-US" altLang="en-US" sz="1400" dirty="0">
                <a:latin typeface="+mj-lt"/>
              </a:rPr>
              <a:t>, </a:t>
            </a:r>
            <a:r>
              <a:rPr lang="en-US" altLang="en-US" sz="1400" i="1" dirty="0" err="1">
                <a:latin typeface="+mj-lt"/>
              </a:rPr>
              <a:t>Genes&amp;Dev</a:t>
            </a:r>
            <a:r>
              <a:rPr lang="en-US" altLang="en-US" sz="1400" i="1" dirty="0">
                <a:latin typeface="+mj-lt"/>
              </a:rPr>
              <a:t>. </a:t>
            </a:r>
            <a:r>
              <a:rPr lang="en-US" altLang="en-US" sz="1400" dirty="0">
                <a:latin typeface="+mj-lt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470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cell Hi-C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42999"/>
            <a:ext cx="1993269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6001"/>
            <a:ext cx="1828800" cy="4272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59" t="15060" b="16619"/>
          <a:stretch/>
        </p:blipFill>
        <p:spPr>
          <a:xfrm>
            <a:off x="2866985" y="5067902"/>
            <a:ext cx="1263959" cy="11042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563388" y="1975160"/>
            <a:ext cx="1932412" cy="1397626"/>
            <a:chOff x="3461644" y="1452157"/>
            <a:chExt cx="2466836" cy="178415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31" r="55764"/>
            <a:stretch/>
          </p:blipFill>
          <p:spPr>
            <a:xfrm>
              <a:off x="3461644" y="1452157"/>
              <a:ext cx="2220712" cy="178415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438636" y="2626708"/>
              <a:ext cx="489844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65437" y="3372786"/>
            <a:ext cx="1546866" cy="1372911"/>
            <a:chOff x="3352800" y="3429000"/>
            <a:chExt cx="1974664" cy="17526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63" t="15060" r="30939"/>
            <a:stretch/>
          </p:blipFill>
          <p:spPr>
            <a:xfrm>
              <a:off x="3816533" y="3429000"/>
              <a:ext cx="1510931" cy="17526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352800" y="3429001"/>
              <a:ext cx="9144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0" y="5688449"/>
            <a:ext cx="91440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 err="1">
                <a:latin typeface="+mj-lt"/>
              </a:rPr>
              <a:t>Tjong</a:t>
            </a:r>
            <a:r>
              <a:rPr lang="en-US" altLang="en-US" sz="1400" dirty="0">
                <a:latin typeface="+mj-lt"/>
              </a:rPr>
              <a:t> et al., </a:t>
            </a:r>
            <a:r>
              <a:rPr lang="en-US" altLang="en-US" sz="1400" i="1" dirty="0">
                <a:latin typeface="+mj-lt"/>
              </a:rPr>
              <a:t>PNAS</a:t>
            </a:r>
            <a:r>
              <a:rPr lang="en-US" altLang="en-US" sz="1400" dirty="0">
                <a:latin typeface="+mj-lt"/>
              </a:rPr>
              <a:t> 2016</a:t>
            </a:r>
          </a:p>
          <a:p>
            <a:pPr algn="r" eaLnBrk="1" hangingPunct="1"/>
            <a:r>
              <a:rPr lang="en-US" altLang="en-US" sz="1400" dirty="0" err="1">
                <a:latin typeface="+mj-lt"/>
              </a:rPr>
              <a:t>Cusanovich</a:t>
            </a:r>
            <a:r>
              <a:rPr lang="en-US" altLang="en-US" sz="1400" dirty="0">
                <a:latin typeface="+mj-lt"/>
              </a:rPr>
              <a:t> et al., </a:t>
            </a:r>
            <a:r>
              <a:rPr lang="en-US" altLang="en-US" sz="1400" i="1" dirty="0">
                <a:latin typeface="+mj-lt"/>
              </a:rPr>
              <a:t>Science</a:t>
            </a:r>
            <a:r>
              <a:rPr lang="en-US" altLang="en-US" sz="1400" dirty="0">
                <a:latin typeface="+mj-lt"/>
              </a:rPr>
              <a:t> 2015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Nagano et al., </a:t>
            </a:r>
            <a:r>
              <a:rPr lang="en-US" altLang="en-US" sz="1400" i="1" dirty="0" err="1">
                <a:latin typeface="+mj-lt"/>
              </a:rPr>
              <a:t>Nat.Protoc</a:t>
            </a:r>
            <a:r>
              <a:rPr lang="en-US" altLang="en-US" sz="1400" dirty="0">
                <a:latin typeface="+mj-lt"/>
              </a:rPr>
              <a:t> 2015</a:t>
            </a:r>
          </a:p>
          <a:p>
            <a:pPr algn="r" eaLnBrk="1" hangingPunct="1"/>
            <a:r>
              <a:rPr lang="en-US" altLang="en-US" sz="1400" dirty="0" err="1">
                <a:latin typeface="+mj-lt"/>
              </a:rPr>
              <a:t>Ramani</a:t>
            </a:r>
            <a:r>
              <a:rPr lang="en-US" altLang="en-US" sz="1400" dirty="0">
                <a:latin typeface="+mj-lt"/>
              </a:rPr>
              <a:t> et al., </a:t>
            </a:r>
            <a:r>
              <a:rPr lang="en-US" altLang="en-US" sz="1400" i="1" dirty="0">
                <a:latin typeface="+mj-lt"/>
              </a:rPr>
              <a:t>Nat Meth</a:t>
            </a:r>
            <a:r>
              <a:rPr lang="en-US" altLang="en-US" sz="1400" dirty="0">
                <a:latin typeface="+mj-lt"/>
              </a:rPr>
              <a:t>. 2017</a:t>
            </a:r>
          </a:p>
          <a:p>
            <a:pPr algn="r" eaLnBrk="1" hangingPunct="1"/>
            <a:r>
              <a:rPr lang="en-US" altLang="en-US" sz="1400" dirty="0" err="1">
                <a:latin typeface="+mj-lt"/>
              </a:rPr>
              <a:t>Flyamer</a:t>
            </a:r>
            <a:r>
              <a:rPr lang="en-US" altLang="en-US" sz="1400" dirty="0">
                <a:latin typeface="+mj-lt"/>
              </a:rPr>
              <a:t> et al, </a:t>
            </a:r>
            <a:r>
              <a:rPr lang="en-US" altLang="en-US" sz="1400" i="1" dirty="0">
                <a:latin typeface="+mj-lt"/>
              </a:rPr>
              <a:t>Nature</a:t>
            </a:r>
            <a:r>
              <a:rPr lang="en-US" altLang="en-US" sz="1400" dirty="0">
                <a:latin typeface="+mj-lt"/>
              </a:rPr>
              <a:t> 2017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"/>
          <a:stretch/>
        </p:blipFill>
        <p:spPr bwMode="auto">
          <a:xfrm>
            <a:off x="4546600" y="1818402"/>
            <a:ext cx="2043072" cy="334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6ED1B-6210-4AAB-AEA7-9EA3370B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ways to </a:t>
            </a:r>
            <a:r>
              <a:rPr lang="en-US"/>
              <a:t>“enrich”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F3C011-8FA5-4E5D-8993-DA33C3F0C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495798"/>
          </a:xfrm>
        </p:spPr>
        <p:txBody>
          <a:bodyPr>
            <a:normAutofit fontScale="92500"/>
          </a:bodyPr>
          <a:lstStyle/>
          <a:p>
            <a:r>
              <a:rPr lang="en-US" dirty="0"/>
              <a:t>The classical 5C</a:t>
            </a:r>
          </a:p>
          <a:p>
            <a:pPr lvl="1"/>
            <a:r>
              <a:rPr lang="en-US" dirty="0"/>
              <a:t>Choose a specific region for </a:t>
            </a:r>
            <a:r>
              <a:rPr lang="en-US" u="sng" dirty="0"/>
              <a:t>PCR</a:t>
            </a:r>
            <a:r>
              <a:rPr lang="en-US" dirty="0"/>
              <a:t> probe design</a:t>
            </a:r>
          </a:p>
          <a:p>
            <a:pPr>
              <a:spcBef>
                <a:spcPts val="2400"/>
              </a:spcBef>
            </a:pPr>
            <a:r>
              <a:rPr lang="en-US" dirty="0"/>
              <a:t>Capture Hi-C</a:t>
            </a:r>
          </a:p>
          <a:p>
            <a:pPr lvl="1"/>
            <a:r>
              <a:rPr lang="en-US" dirty="0"/>
              <a:t>Use </a:t>
            </a:r>
            <a:r>
              <a:rPr lang="en-US" u="sng" dirty="0"/>
              <a:t>DNA sequence </a:t>
            </a:r>
            <a:r>
              <a:rPr lang="en-US" dirty="0"/>
              <a:t>of a specific region to enrich C-libraries by probe hybridization</a:t>
            </a:r>
          </a:p>
          <a:p>
            <a:pPr>
              <a:spcBef>
                <a:spcPts val="2400"/>
              </a:spcBef>
            </a:pPr>
            <a:r>
              <a:rPr lang="en-US" dirty="0" err="1"/>
              <a:t>HiChIP</a:t>
            </a:r>
            <a:r>
              <a:rPr lang="en-US" dirty="0"/>
              <a:t>/</a:t>
            </a:r>
            <a:r>
              <a:rPr lang="en-US" dirty="0" err="1"/>
              <a:t>ChIA</a:t>
            </a:r>
            <a:r>
              <a:rPr lang="en-US" dirty="0"/>
              <a:t>-PET</a:t>
            </a:r>
          </a:p>
          <a:p>
            <a:pPr lvl="1"/>
            <a:r>
              <a:rPr lang="en-US" dirty="0"/>
              <a:t>Enrichment by antibody based selection of </a:t>
            </a:r>
            <a:r>
              <a:rPr lang="en-US" u="sng" dirty="0"/>
              <a:t>proteins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Note that normalization (input) is hard!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3ADBE1C-D205-4011-9AAD-78AFADA45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03893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 err="1">
                <a:latin typeface="+mj-lt"/>
              </a:rPr>
              <a:t>Dosti</a:t>
            </a:r>
            <a:r>
              <a:rPr lang="en-US" altLang="en-US" sz="1400" dirty="0">
                <a:latin typeface="+mj-lt"/>
              </a:rPr>
              <a:t>, </a:t>
            </a:r>
            <a:r>
              <a:rPr lang="en-US" altLang="en-US" sz="1400" i="1" dirty="0" err="1">
                <a:latin typeface="+mj-lt"/>
              </a:rPr>
              <a:t>Gen.Res</a:t>
            </a:r>
            <a:r>
              <a:rPr lang="en-US" altLang="en-US" sz="1400" dirty="0">
                <a:latin typeface="+mj-lt"/>
              </a:rPr>
              <a:t> 2006</a:t>
            </a:r>
          </a:p>
          <a:p>
            <a:pPr algn="r" eaLnBrk="1" hangingPunct="1"/>
            <a:r>
              <a:rPr lang="en-US" altLang="en-US" sz="1400" dirty="0" err="1">
                <a:latin typeface="+mj-lt"/>
              </a:rPr>
              <a:t>Misfud</a:t>
            </a:r>
            <a:r>
              <a:rPr lang="en-US" altLang="en-US" sz="1400" dirty="0">
                <a:latin typeface="+mj-lt"/>
              </a:rPr>
              <a:t>, </a:t>
            </a:r>
            <a:r>
              <a:rPr lang="en-US" altLang="en-US" sz="1400" i="1" dirty="0">
                <a:latin typeface="+mj-lt"/>
              </a:rPr>
              <a:t>Nat Genet</a:t>
            </a:r>
            <a:r>
              <a:rPr lang="en-US" altLang="en-US" sz="1400" dirty="0">
                <a:latin typeface="+mj-lt"/>
              </a:rPr>
              <a:t>, 2015</a:t>
            </a:r>
          </a:p>
          <a:p>
            <a:pPr algn="r" eaLnBrk="1" hangingPunct="1"/>
            <a:r>
              <a:rPr lang="en-US" altLang="en-US" sz="1400" dirty="0" err="1">
                <a:latin typeface="+mj-lt"/>
              </a:rPr>
              <a:t>Mumbach</a:t>
            </a:r>
            <a:r>
              <a:rPr lang="en-US" altLang="en-US" sz="1400" dirty="0">
                <a:latin typeface="+mj-lt"/>
              </a:rPr>
              <a:t>, </a:t>
            </a:r>
            <a:r>
              <a:rPr lang="en-US" altLang="en-US" sz="1400" i="1" dirty="0" err="1">
                <a:latin typeface="+mj-lt"/>
              </a:rPr>
              <a:t>Nat.Methods</a:t>
            </a:r>
            <a:r>
              <a:rPr lang="en-US" altLang="en-US" sz="1400" dirty="0">
                <a:latin typeface="+mj-lt"/>
              </a:rPr>
              <a:t> 2016</a:t>
            </a:r>
            <a:endParaRPr lang="en-US" sz="1400" dirty="0">
              <a:latin typeface="+mj-lt"/>
            </a:endParaRPr>
          </a:p>
          <a:p>
            <a:pPr algn="r" eaLnBrk="1" hangingPunct="1"/>
            <a:r>
              <a:rPr lang="en-US" altLang="en-US" sz="1400" dirty="0">
                <a:latin typeface="+mj-lt"/>
              </a:rPr>
              <a:t>Li, </a:t>
            </a:r>
            <a:r>
              <a:rPr lang="en-US" altLang="en-US" sz="1400" i="1" dirty="0">
                <a:latin typeface="+mj-lt"/>
              </a:rPr>
              <a:t>Cell</a:t>
            </a:r>
            <a:r>
              <a:rPr lang="en-US" altLang="en-US" sz="1400" dirty="0">
                <a:latin typeface="+mj-lt"/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321460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19EE-B39B-43EE-BE82-EFDA4321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Hi-C protocol choice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4782E8-137B-47DE-958C-514D6FAAB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Chose towards your visualization goal</a:t>
            </a:r>
          </a:p>
          <a:p>
            <a:pPr lvl="1"/>
            <a:r>
              <a:rPr lang="en-US" dirty="0"/>
              <a:t>High resolution requires frequent cutters and more reads</a:t>
            </a:r>
          </a:p>
          <a:p>
            <a:pPr lvl="1"/>
            <a:r>
              <a:rPr lang="en-US" dirty="0"/>
              <a:t>Compartments and TADs can be seen without high-resolution (and this is cheaper!)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Anticipate in the lab what you will struggle with computationally</a:t>
            </a:r>
          </a:p>
          <a:p>
            <a:pPr lvl="1"/>
            <a:r>
              <a:rPr lang="en-US" dirty="0"/>
              <a:t>Bad data is worse than no data</a:t>
            </a:r>
          </a:p>
          <a:p>
            <a:pPr lvl="1"/>
            <a:r>
              <a:rPr lang="en-US" dirty="0"/>
              <a:t>Some qualities can not be filtered out computationally</a:t>
            </a:r>
          </a:p>
        </p:txBody>
      </p:sp>
    </p:spTree>
    <p:extLst>
      <p:ext uri="{BB962C8B-B14F-4D97-AF65-F5344CB8AC3E}">
        <p14:creationId xmlns:p14="http://schemas.microsoft.com/office/powerpoint/2010/main" val="62059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/>
        </p:nvSpPr>
        <p:spPr>
          <a:xfrm>
            <a:off x="2619701" y="764704"/>
            <a:ext cx="1397358" cy="288032"/>
          </a:xfrm>
          <a:custGeom>
            <a:avLst/>
            <a:gdLst>
              <a:gd name="connsiteX0" fmla="*/ 0 w 1397358"/>
              <a:gd name="connsiteY0" fmla="*/ 405701 h 418580"/>
              <a:gd name="connsiteX1" fmla="*/ 721217 w 1397358"/>
              <a:gd name="connsiteY1" fmla="*/ 16 h 418580"/>
              <a:gd name="connsiteX2" fmla="*/ 1397358 w 1397358"/>
              <a:gd name="connsiteY2" fmla="*/ 418580 h 41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358" h="418580">
                <a:moveTo>
                  <a:pt x="0" y="405701"/>
                </a:moveTo>
                <a:cubicBezTo>
                  <a:pt x="244162" y="201785"/>
                  <a:pt x="488324" y="-2130"/>
                  <a:pt x="721217" y="16"/>
                </a:cubicBezTo>
                <a:cubicBezTo>
                  <a:pt x="954110" y="2162"/>
                  <a:pt x="1175734" y="210371"/>
                  <a:pt x="1397358" y="418580"/>
                </a:cubicBezTo>
              </a:path>
            </a:pathLst>
          </a:custGeom>
          <a:noFill/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3" y="1326667"/>
            <a:ext cx="5234683" cy="5234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537" y="2209800"/>
            <a:ext cx="3762988" cy="3657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5923" y="1676402"/>
            <a:ext cx="22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Hi-C Ligation Products</a:t>
            </a:r>
          </a:p>
          <a:p>
            <a:pPr algn="ctr"/>
            <a:r>
              <a:rPr lang="en-US" dirty="0"/>
              <a:t>(Chimeric DNA)</a:t>
            </a:r>
          </a:p>
        </p:txBody>
      </p:sp>
      <p:sp>
        <p:nvSpPr>
          <p:cNvPr id="2" name="Oval 1"/>
          <p:cNvSpPr/>
          <p:nvPr/>
        </p:nvSpPr>
        <p:spPr>
          <a:xfrm>
            <a:off x="3599892" y="3121398"/>
            <a:ext cx="811658" cy="81165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231740" y="4545124"/>
            <a:ext cx="811658" cy="81165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80924" y="1318519"/>
            <a:ext cx="5234683" cy="5234683"/>
          </a:xfrm>
          <a:prstGeom prst="line">
            <a:avLst/>
          </a:prstGeom>
          <a:ln>
            <a:solidFill>
              <a:schemeClr val="bg1">
                <a:lumMod val="75000"/>
                <a:alpha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80923" y="1318518"/>
            <a:ext cx="3691136" cy="3677382"/>
            <a:chOff x="304800" y="1318518"/>
            <a:chExt cx="3691136" cy="3677382"/>
          </a:xfrm>
        </p:grpSpPr>
        <p:sp>
          <p:nvSpPr>
            <p:cNvPr id="15" name="Rectangle 14"/>
            <p:cNvSpPr/>
            <p:nvPr/>
          </p:nvSpPr>
          <p:spPr>
            <a:xfrm>
              <a:off x="3887924" y="1318518"/>
              <a:ext cx="99305" cy="3677382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 rot="5400000">
              <a:off x="2100715" y="1705093"/>
              <a:ext cx="99305" cy="3691136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80924" y="1304764"/>
            <a:ext cx="3624797" cy="3699705"/>
            <a:chOff x="304801" y="1304764"/>
            <a:chExt cx="3624797" cy="3699705"/>
          </a:xfrm>
        </p:grpSpPr>
        <p:sp>
          <p:nvSpPr>
            <p:cNvPr id="18" name="Rectangle 17"/>
            <p:cNvSpPr/>
            <p:nvPr/>
          </p:nvSpPr>
          <p:spPr>
            <a:xfrm rot="16200000">
              <a:off x="2067547" y="3142418"/>
              <a:ext cx="99305" cy="3624797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98183" y="1304764"/>
              <a:ext cx="99305" cy="3691136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457200" y="116632"/>
            <a:ext cx="82296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Visualizing C-data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0924" y="1070738"/>
            <a:ext cx="52346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9621" y="1323602"/>
            <a:ext cx="0" cy="5229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9969" y="1016732"/>
            <a:ext cx="3983383" cy="3979168"/>
            <a:chOff x="79969" y="1016732"/>
            <a:chExt cx="3983383" cy="3979168"/>
          </a:xfrm>
        </p:grpSpPr>
        <p:sp>
          <p:nvSpPr>
            <p:cNvPr id="13" name="Rectangle 12"/>
            <p:cNvSpPr/>
            <p:nvPr/>
          </p:nvSpPr>
          <p:spPr>
            <a:xfrm>
              <a:off x="2574306" y="1016732"/>
              <a:ext cx="99305" cy="10801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64047" y="1016732"/>
              <a:ext cx="99305" cy="108012"/>
            </a:xfrm>
            <a:prstGeom prst="rect">
              <a:avLst/>
            </a:prstGeom>
            <a:solidFill>
              <a:srgbClr val="FB6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9969" y="3476023"/>
              <a:ext cx="99305" cy="10801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9969" y="4887888"/>
              <a:ext cx="99305" cy="108012"/>
            </a:xfrm>
            <a:prstGeom prst="rect">
              <a:avLst/>
            </a:prstGeom>
            <a:solidFill>
              <a:srgbClr val="FB6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6531818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j-lt"/>
              </a:rPr>
              <a:t>Bryan Lajoie, Dekker lab</a:t>
            </a:r>
          </a:p>
        </p:txBody>
      </p:sp>
    </p:spTree>
    <p:extLst>
      <p:ext uri="{BB962C8B-B14F-4D97-AF65-F5344CB8AC3E}">
        <p14:creationId xmlns:p14="http://schemas.microsoft.com/office/powerpoint/2010/main" val="409226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5" y="1318519"/>
            <a:ext cx="5234683" cy="5234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538" y="2209802"/>
            <a:ext cx="3762987" cy="3657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5924" y="1676402"/>
            <a:ext cx="22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Hi-C Ligation Products</a:t>
            </a:r>
          </a:p>
          <a:p>
            <a:pPr algn="ctr"/>
            <a:r>
              <a:rPr lang="en-US" dirty="0"/>
              <a:t>(Chimeric DNA)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16632"/>
            <a:ext cx="8229600" cy="78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Visualizing C-data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0924" y="1070738"/>
            <a:ext cx="52346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29621" y="1323602"/>
            <a:ext cx="0" cy="5229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scalebar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470590"/>
            <a:ext cx="412915" cy="1032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609F29-A6F4-4D55-824C-5B4A0F270F36}"/>
              </a:ext>
            </a:extLst>
          </p:cNvPr>
          <p:cNvSpPr txBox="1"/>
          <p:nvPr/>
        </p:nvSpPr>
        <p:spPr>
          <a:xfrm>
            <a:off x="0" y="6531818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j-lt"/>
              </a:rPr>
              <a:t>Bryan Lajoie, Dekker lab</a:t>
            </a:r>
          </a:p>
        </p:txBody>
      </p:sp>
    </p:spTree>
    <p:extLst>
      <p:ext uri="{BB962C8B-B14F-4D97-AF65-F5344CB8AC3E}">
        <p14:creationId xmlns:p14="http://schemas.microsoft.com/office/powerpoint/2010/main" val="2348854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A040-162B-40FF-9CAA-459F3871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4272-C219-4CAD-8515-248F4C987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743197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Regional data can become </a:t>
            </a:r>
            <a:r>
              <a:rPr lang="en-US" u="sng" dirty="0"/>
              <a:t>extremely</a:t>
            </a:r>
            <a:r>
              <a:rPr lang="en-US" dirty="0"/>
              <a:t> high-res.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A 3Mb 5C experiment of 30 x10</a:t>
            </a:r>
            <a:r>
              <a:rPr lang="en-US" baseline="30000" dirty="0"/>
              <a:t>6</a:t>
            </a:r>
            <a:r>
              <a:rPr lang="en-US" dirty="0"/>
              <a:t> mapped reads would require </a:t>
            </a:r>
            <a:r>
              <a:rPr lang="en-US" b="1" dirty="0"/>
              <a:t>30x 10</a:t>
            </a:r>
            <a:r>
              <a:rPr lang="en-US" b="1" baseline="30000" dirty="0"/>
              <a:t>9</a:t>
            </a:r>
            <a:r>
              <a:rPr lang="en-US" dirty="0"/>
              <a:t> </a:t>
            </a:r>
            <a:r>
              <a:rPr lang="en-US" b="1" dirty="0"/>
              <a:t>valid pairs </a:t>
            </a:r>
            <a:r>
              <a:rPr lang="en-US" dirty="0"/>
              <a:t>genome wide!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At this resolution we can quantify (subtle) differences in promoter-enhancer interactions!</a:t>
            </a:r>
          </a:p>
          <a:p>
            <a:pPr marL="457200" lvl="1" indent="0">
              <a:buNone/>
            </a:pPr>
            <a:endParaRPr lang="en-US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D7E43-DBC1-484E-B9A2-136912B8EE14}"/>
              </a:ext>
            </a:extLst>
          </p:cNvPr>
          <p:cNvSpPr txBox="1"/>
          <p:nvPr/>
        </p:nvSpPr>
        <p:spPr>
          <a:xfrm>
            <a:off x="0" y="6550223"/>
            <a:ext cx="913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Houda Belaghzal, Dekker lab</a:t>
            </a:r>
          </a:p>
        </p:txBody>
      </p:sp>
    </p:spTree>
    <p:extLst>
      <p:ext uri="{BB962C8B-B14F-4D97-AF65-F5344CB8AC3E}">
        <p14:creationId xmlns:p14="http://schemas.microsoft.com/office/powerpoint/2010/main" val="329121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D6DDB-B18F-4F57-BDA2-766D0DA1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5C enrichment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D8A958-9CA3-4203-9C3F-070779C73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8229600" cy="3057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F8002-84B4-48BF-90CB-2A42D7E29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62" y="1143000"/>
            <a:ext cx="6481875" cy="5395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7BC69-7769-4BD4-9897-1334850E6AAE}"/>
              </a:ext>
            </a:extLst>
          </p:cNvPr>
          <p:cNvSpPr txBox="1"/>
          <p:nvPr/>
        </p:nvSpPr>
        <p:spPr>
          <a:xfrm>
            <a:off x="0" y="6550223"/>
            <a:ext cx="913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Houda Belaghzal, Dekker lab</a:t>
            </a:r>
          </a:p>
        </p:txBody>
      </p:sp>
    </p:spTree>
    <p:extLst>
      <p:ext uri="{BB962C8B-B14F-4D97-AF65-F5344CB8AC3E}">
        <p14:creationId xmlns:p14="http://schemas.microsoft.com/office/powerpoint/2010/main" val="9376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9089236-1F90-4013-A10D-7FD48E8543F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ea typeface="ＭＳ Ｐゴシック" charset="0"/>
              </a:rPr>
              <a:t>Acknowledgements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82D40E-17E6-4759-80E0-D7DF01D8C725}"/>
              </a:ext>
            </a:extLst>
          </p:cNvPr>
          <p:cNvSpPr txBox="1">
            <a:spLocks/>
          </p:cNvSpPr>
          <p:nvPr/>
        </p:nvSpPr>
        <p:spPr>
          <a:xfrm>
            <a:off x="228600" y="2082799"/>
            <a:ext cx="3233877" cy="249597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en-US" sz="2800" b="1" dirty="0"/>
              <a:t>Dekker lab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en-US" sz="2200" dirty="0">
              <a:ea typeface="Calibri" pitchFamily="34" charset="0"/>
            </a:endParaRP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ea typeface="Calibri" pitchFamily="34" charset="0"/>
              </a:rPr>
              <a:t>Houda Belaghzal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ea typeface="Calibri" pitchFamily="34" charset="0"/>
              </a:rPr>
              <a:t>Hakan Ozadam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Calibri" pitchFamily="34" charset="0"/>
              </a:rPr>
              <a:t>Job Dekker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0FD8984-207A-4F05-8988-BC59DBC85079}"/>
              </a:ext>
            </a:extLst>
          </p:cNvPr>
          <p:cNvSpPr txBox="1">
            <a:spLocks/>
          </p:cNvSpPr>
          <p:nvPr/>
        </p:nvSpPr>
        <p:spPr bwMode="auto">
          <a:xfrm>
            <a:off x="2980266" y="2065868"/>
            <a:ext cx="3318933" cy="1625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ts val="60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Calibri" pitchFamily="34" charset="0"/>
              </a:rPr>
              <a:t>McCord Lab</a:t>
            </a:r>
          </a:p>
          <a:p>
            <a:pPr marL="800100" lvl="1" indent="-342900" defTabSz="9144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200" dirty="0">
              <a:latin typeface="Calibri" pitchFamily="34" charset="0"/>
            </a:endParaRPr>
          </a:p>
          <a:p>
            <a:pPr marL="800100" lvl="1" indent="-342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ri" pitchFamily="34" charset="0"/>
              </a:rPr>
              <a:t>Rosela Golloshi</a:t>
            </a:r>
          </a:p>
          <a:p>
            <a:pPr marL="800100" lvl="1" indent="-342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ri" pitchFamily="34" charset="0"/>
              </a:rPr>
              <a:t>Jacob Sanders</a:t>
            </a:r>
          </a:p>
          <a:p>
            <a:pPr marL="800100" lvl="1" indent="-342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Rachel McCord</a:t>
            </a:r>
          </a:p>
        </p:txBody>
      </p:sp>
      <p:pic>
        <p:nvPicPr>
          <p:cNvPr id="15" name="Picture 4" descr="logo-12.jpg">
            <a:extLst>
              <a:ext uri="{FF2B5EF4-FFF2-40B4-BE49-F238E27FC236}">
                <a16:creationId xmlns:a16="http://schemas.microsoft.com/office/drawing/2014/main" id="{1B438DD6-FA4F-4AC8-94B8-FD3179AC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866" y="4850290"/>
            <a:ext cx="2438400" cy="56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FE9BDC-836C-42A0-9728-237602A31AE2}"/>
              </a:ext>
            </a:extLst>
          </p:cNvPr>
          <p:cNvSpPr txBox="1">
            <a:spLocks/>
          </p:cNvSpPr>
          <p:nvPr/>
        </p:nvSpPr>
        <p:spPr bwMode="auto">
          <a:xfrm>
            <a:off x="5731932" y="2065868"/>
            <a:ext cx="3318933" cy="1625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ts val="60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Calibri" pitchFamily="34" charset="0"/>
              </a:rPr>
              <a:t>Mirny Lab</a:t>
            </a:r>
          </a:p>
          <a:p>
            <a:pPr marL="800100" lvl="1" indent="-342900" defTabSz="9144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200" dirty="0">
              <a:latin typeface="Calibri" pitchFamily="34" charset="0"/>
            </a:endParaRPr>
          </a:p>
          <a:p>
            <a:pPr marL="800100" lvl="1" indent="-342900" defTabSz="9144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alibri" pitchFamily="34" charset="0"/>
              </a:rPr>
              <a:t>Nezar Abdennur</a:t>
            </a:r>
          </a:p>
          <a:p>
            <a:pPr marL="800100" lvl="1" indent="-342900" defTabSz="9144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Leonid Mirny</a:t>
            </a:r>
          </a:p>
          <a:p>
            <a:pPr marL="457200" lvl="1" indent="0" defTabSz="91440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endParaRPr lang="en-US" altLang="en-US" dirty="0">
              <a:latin typeface="Calibri" pitchFamily="34" charset="0"/>
            </a:endParaRPr>
          </a:p>
        </p:txBody>
      </p:sp>
      <p:pic>
        <p:nvPicPr>
          <p:cNvPr id="23" name="Picture 2" descr="Mirnylogo-01.png">
            <a:extLst>
              <a:ext uri="{FF2B5EF4-FFF2-40B4-BE49-F238E27FC236}">
                <a16:creationId xmlns:a16="http://schemas.microsoft.com/office/drawing/2014/main" id="{6F208719-8E15-4958-805C-C4B2F5F68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702" y="5044935"/>
            <a:ext cx="1651391" cy="334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EB8383-EC48-48C7-BA89-9B9F74B83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13" y="4446255"/>
            <a:ext cx="1753278" cy="119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3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Box 3"/>
          <p:cNvSpPr txBox="1"/>
          <p:nvPr/>
        </p:nvSpPr>
        <p:spPr>
          <a:xfrm>
            <a:off x="1143000" y="1295400"/>
            <a:ext cx="7583228" cy="94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latin typeface="+mj-lt"/>
              </a:rPr>
              <a:t>Detects physical interactions between genomic elements</a:t>
            </a:r>
          </a:p>
          <a:p>
            <a:pPr marL="214313" indent="-214313">
              <a:lnSpc>
                <a:spcPct val="50000"/>
              </a:lnSpc>
              <a:buSzPct val="100000"/>
              <a:buChar char="▪"/>
              <a:defRPr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latin typeface="+mj-lt"/>
            </a:endParaRPr>
          </a:p>
          <a:p>
            <a:pPr marL="342900" indent="-342900">
              <a:lnSpc>
                <a:spcPct val="80000"/>
              </a:lnSpc>
              <a:buSzPct val="100000"/>
              <a:buFont typeface="Arial" panose="020B0604020202020204" pitchFamily="34" charset="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latin typeface="+mj-lt"/>
              </a:rPr>
              <a:t>Interacting elements are converted into </a:t>
            </a:r>
            <a:r>
              <a:rPr sz="2400" b="1" i="1" dirty="0">
                <a:latin typeface="+mj-lt"/>
              </a:rPr>
              <a:t>ligation products</a:t>
            </a:r>
          </a:p>
        </p:txBody>
      </p:sp>
      <p:sp>
        <p:nvSpPr>
          <p:cNvPr id="132" name="Text Box 5"/>
          <p:cNvSpPr txBox="1"/>
          <p:nvPr/>
        </p:nvSpPr>
        <p:spPr>
          <a:xfrm>
            <a:off x="5430732" y="5903893"/>
            <a:ext cx="3720888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algn="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latin typeface="+mj-lt"/>
              </a:rPr>
              <a:t>Dekker et al. </a:t>
            </a:r>
            <a:r>
              <a:rPr sz="1400" i="1" dirty="0">
                <a:latin typeface="+mj-lt"/>
              </a:rPr>
              <a:t>Science</a:t>
            </a:r>
            <a:r>
              <a:rPr sz="1400" dirty="0">
                <a:latin typeface="+mj-lt"/>
              </a:rPr>
              <a:t> 2002</a:t>
            </a:r>
            <a:endParaRPr lang="en-US" sz="1400" dirty="0">
              <a:latin typeface="+mj-lt"/>
            </a:endParaRPr>
          </a:p>
          <a:p>
            <a:pPr algn="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lang="nl-NL" sz="1400" dirty="0">
                <a:latin typeface="+mj-lt"/>
              </a:rPr>
              <a:t>Dostie et al., </a:t>
            </a:r>
            <a:r>
              <a:rPr lang="nl-NL" sz="1400" i="1" dirty="0">
                <a:latin typeface="+mj-lt"/>
              </a:rPr>
              <a:t>Genome Res</a:t>
            </a:r>
            <a:r>
              <a:rPr lang="nl-NL" sz="1400" dirty="0">
                <a:latin typeface="+mj-lt"/>
              </a:rPr>
              <a:t>. 2006</a:t>
            </a:r>
          </a:p>
          <a:p>
            <a:pPr algn="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lang="nl-NL" sz="1400" dirty="0">
                <a:latin typeface="+mj-lt"/>
              </a:rPr>
              <a:t>Lieberman-Aiden, Van Berkum et al., </a:t>
            </a:r>
            <a:r>
              <a:rPr lang="nl-NL" sz="1400" i="1" dirty="0">
                <a:latin typeface="+mj-lt"/>
              </a:rPr>
              <a:t>Science</a:t>
            </a:r>
            <a:r>
              <a:rPr lang="nl-NL" sz="1400" dirty="0">
                <a:latin typeface="+mj-lt"/>
              </a:rPr>
              <a:t> 2009</a:t>
            </a:r>
          </a:p>
          <a:p>
            <a:pPr algn="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lang="nl-NL" sz="1400" dirty="0">
                <a:latin typeface="+mj-lt"/>
              </a:rPr>
              <a:t>Rao et al., </a:t>
            </a:r>
            <a:r>
              <a:rPr lang="nl-NL" sz="1400" i="1" dirty="0">
                <a:latin typeface="+mj-lt"/>
              </a:rPr>
              <a:t>Cell</a:t>
            </a:r>
            <a:r>
              <a:rPr lang="nl-NL" sz="1400" dirty="0">
                <a:latin typeface="+mj-lt"/>
              </a:rPr>
              <a:t> 2014</a:t>
            </a:r>
            <a:endParaRPr sz="1400" dirty="0">
              <a:latin typeface="+mj-lt"/>
            </a:endParaRPr>
          </a:p>
        </p:txBody>
      </p:sp>
      <p:pic>
        <p:nvPicPr>
          <p:cNvPr id="133" name="Picture 5" descr="Picture 5"/>
          <p:cNvPicPr>
            <a:picLocks noChangeAspect="1"/>
          </p:cNvPicPr>
          <p:nvPr/>
        </p:nvPicPr>
        <p:blipFill rotWithShape="1">
          <a:blip r:embed="rId3">
            <a:extLst/>
          </a:blip>
          <a:srcRect l="27235" r="23342"/>
          <a:stretch/>
        </p:blipFill>
        <p:spPr>
          <a:xfrm>
            <a:off x="4572000" y="2309206"/>
            <a:ext cx="3048000" cy="2961442"/>
          </a:xfrm>
          <a:prstGeom prst="rect">
            <a:avLst/>
          </a:prstGeom>
        </p:spPr>
      </p:pic>
      <p:sp>
        <p:nvSpPr>
          <p:cNvPr id="135" name="TextBox 11"/>
          <p:cNvSpPr txBox="1"/>
          <p:nvPr/>
        </p:nvSpPr>
        <p:spPr>
          <a:xfrm>
            <a:off x="304800" y="3539460"/>
            <a:ext cx="3154800" cy="11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>
              <a:spcAft>
                <a:spcPts val="600"/>
              </a:spcAft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sz="1400" dirty="0"/>
              <a:t>3C: one by one (PCR)</a:t>
            </a:r>
          </a:p>
          <a:p>
            <a:pPr>
              <a:spcAft>
                <a:spcPts val="600"/>
              </a:spcAft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sz="1400" dirty="0"/>
              <a:t>4C: one by all (microarray or </a:t>
            </a:r>
            <a:r>
              <a:rPr sz="1400" dirty="0" err="1"/>
              <a:t>seq</a:t>
            </a:r>
            <a:r>
              <a:rPr sz="1400" dirty="0"/>
              <a:t>)</a:t>
            </a:r>
          </a:p>
          <a:p>
            <a:pPr>
              <a:spcAft>
                <a:spcPts val="600"/>
              </a:spcAft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sz="1400" dirty="0"/>
              <a:t>5C: many by many (microarray or </a:t>
            </a:r>
            <a:r>
              <a:rPr sz="1400" dirty="0" err="1"/>
              <a:t>seq</a:t>
            </a:r>
            <a:r>
              <a:rPr sz="1400" dirty="0"/>
              <a:t>)</a:t>
            </a:r>
            <a:endParaRPr lang="en-US" sz="1400" dirty="0"/>
          </a:p>
          <a:p>
            <a:pPr>
              <a:spcAft>
                <a:spcPts val="600"/>
              </a:spcAft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/>
              <a:t>Hi-C: all by all (</a:t>
            </a:r>
            <a:r>
              <a:rPr lang="en-US" sz="1400" dirty="0" err="1"/>
              <a:t>seq</a:t>
            </a:r>
            <a:r>
              <a:rPr lang="en-US" sz="1400" dirty="0"/>
              <a:t>)</a:t>
            </a:r>
            <a:endParaRPr sz="1400" dirty="0"/>
          </a:p>
        </p:txBody>
      </p:sp>
      <p:sp>
        <p:nvSpPr>
          <p:cNvPr id="136" name="TextBox 12"/>
          <p:cNvSpPr txBox="1"/>
          <p:nvPr/>
        </p:nvSpPr>
        <p:spPr>
          <a:xfrm>
            <a:off x="1456514" y="5188979"/>
            <a:ext cx="136288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000" dirty="0">
                <a:latin typeface="+mj-lt"/>
              </a:rPr>
              <a:t>I</a:t>
            </a:r>
            <a:r>
              <a:rPr sz="2000" dirty="0">
                <a:latin typeface="+mj-lt"/>
              </a:rPr>
              <a:t>ntact </a:t>
            </a:r>
            <a:r>
              <a:rPr lang="en-US" sz="2000" dirty="0">
                <a:latin typeface="+mj-lt"/>
              </a:rPr>
              <a:t>nuclei</a:t>
            </a:r>
            <a:endParaRPr sz="2000" dirty="0">
              <a:latin typeface="+mj-lt"/>
            </a:endParaRPr>
          </a:p>
        </p:txBody>
      </p:sp>
      <p:sp>
        <p:nvSpPr>
          <p:cNvPr id="137" name="TextBox 12"/>
          <p:cNvSpPr txBox="1"/>
          <p:nvPr/>
        </p:nvSpPr>
        <p:spPr>
          <a:xfrm>
            <a:off x="322303" y="2943255"/>
            <a:ext cx="173332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 dirty="0">
                <a:latin typeface="+mn-lt"/>
              </a:rPr>
              <a:t>Detect ligation events by probing for them:</a:t>
            </a:r>
          </a:p>
        </p:txBody>
      </p:sp>
      <p:grpSp>
        <p:nvGrpSpPr>
          <p:cNvPr id="141" name="Group 16"/>
          <p:cNvGrpSpPr/>
          <p:nvPr/>
        </p:nvGrpSpPr>
        <p:grpSpPr>
          <a:xfrm>
            <a:off x="3049216" y="5095877"/>
            <a:ext cx="3503987" cy="214896"/>
            <a:chOff x="-2" y="0"/>
            <a:chExt cx="1747683" cy="161633"/>
          </a:xfrm>
        </p:grpSpPr>
        <p:sp>
          <p:nvSpPr>
            <p:cNvPr id="138" name="Straight Connector 4"/>
            <p:cNvSpPr/>
            <p:nvPr/>
          </p:nvSpPr>
          <p:spPr>
            <a:xfrm>
              <a:off x="-1" y="154690"/>
              <a:ext cx="1742215" cy="1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39" name="Straight Connector 13"/>
            <p:cNvSpPr/>
            <p:nvPr/>
          </p:nvSpPr>
          <p:spPr>
            <a:xfrm>
              <a:off x="1747680" y="0"/>
              <a:ext cx="1" cy="161633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40" name="Straight Connector 15"/>
            <p:cNvSpPr/>
            <p:nvPr/>
          </p:nvSpPr>
          <p:spPr>
            <a:xfrm flipH="1">
              <a:off x="-2" y="11252"/>
              <a:ext cx="1" cy="144195"/>
            </a:xfrm>
            <a:prstGeom prst="line">
              <a:avLst/>
            </a:prstGeom>
            <a:noFill/>
            <a:ln w="127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42" name="Title 2"/>
          <p:cNvSpPr txBox="1"/>
          <p:nvPr/>
        </p:nvSpPr>
        <p:spPr>
          <a:xfrm>
            <a:off x="457200" y="344269"/>
            <a:ext cx="84582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sz="4000" dirty="0">
                <a:latin typeface="+mj-lt"/>
              </a:rPr>
              <a:t>3C: Chromosome Conformation Capture</a:t>
            </a:r>
          </a:p>
        </p:txBody>
      </p:sp>
      <p:grpSp>
        <p:nvGrpSpPr>
          <p:cNvPr id="14" name="Group 16"/>
          <p:cNvGrpSpPr/>
          <p:nvPr/>
        </p:nvGrpSpPr>
        <p:grpSpPr>
          <a:xfrm>
            <a:off x="3049220" y="5095877"/>
            <a:ext cx="2302390" cy="557260"/>
            <a:chOff x="-1" y="-257507"/>
            <a:chExt cx="1747682" cy="419140"/>
          </a:xfrm>
        </p:grpSpPr>
        <p:sp>
          <p:nvSpPr>
            <p:cNvPr id="15" name="Straight Connector 4"/>
            <p:cNvSpPr/>
            <p:nvPr/>
          </p:nvSpPr>
          <p:spPr>
            <a:xfrm>
              <a:off x="-1" y="154690"/>
              <a:ext cx="1742215" cy="1"/>
            </a:xfrm>
            <a:prstGeom prst="line">
              <a:avLst/>
            </a:prstGeom>
            <a:noFill/>
            <a:ln w="12700" cap="flat">
              <a:solidFill>
                <a:srgbClr val="4F81BD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6" name="Straight Connector 13"/>
            <p:cNvSpPr/>
            <p:nvPr/>
          </p:nvSpPr>
          <p:spPr>
            <a:xfrm>
              <a:off x="1747681" y="-257507"/>
              <a:ext cx="0" cy="419140"/>
            </a:xfrm>
            <a:prstGeom prst="line">
              <a:avLst/>
            </a:prstGeom>
            <a:noFill/>
            <a:ln w="12700" cap="flat">
              <a:solidFill>
                <a:srgbClr val="4F81BD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7" name="Straight Connector 15"/>
            <p:cNvSpPr/>
            <p:nvPr/>
          </p:nvSpPr>
          <p:spPr>
            <a:xfrm flipH="1">
              <a:off x="-1" y="8727"/>
              <a:ext cx="1" cy="144195"/>
            </a:xfrm>
            <a:prstGeom prst="line">
              <a:avLst/>
            </a:prstGeom>
            <a:noFill/>
            <a:ln w="12700" cap="flat">
              <a:solidFill>
                <a:srgbClr val="4F81BD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8" name="TextBox 12"/>
          <p:cNvSpPr txBox="1"/>
          <p:nvPr/>
        </p:nvSpPr>
        <p:spPr>
          <a:xfrm>
            <a:off x="5723714" y="5646560"/>
            <a:ext cx="67708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600" i="1" dirty="0">
                <a:solidFill>
                  <a:srgbClr val="C00000"/>
                </a:solidFill>
                <a:latin typeface="+mj-lt"/>
              </a:rPr>
              <a:t>In situ</a:t>
            </a:r>
            <a:endParaRPr sz="1600" i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581400" y="5655791"/>
            <a:ext cx="762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no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600" i="1" dirty="0">
                <a:solidFill>
                  <a:srgbClr val="4F81BD"/>
                </a:solidFill>
                <a:latin typeface="+mj-lt"/>
              </a:rPr>
              <a:t>dilution</a:t>
            </a:r>
            <a:endParaRPr sz="1600" i="1" dirty="0">
              <a:solidFill>
                <a:srgbClr val="4F81BD"/>
              </a:solidFill>
              <a:latin typeface="+mj-lt"/>
            </a:endParaRPr>
          </a:p>
        </p:txBody>
      </p:sp>
      <p:sp>
        <p:nvSpPr>
          <p:cNvPr id="2" name="Left Brace 1"/>
          <p:cNvSpPr/>
          <p:nvPr/>
        </p:nvSpPr>
        <p:spPr>
          <a:xfrm>
            <a:off x="2819400" y="4953000"/>
            <a:ext cx="143686" cy="87206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5" descr="Picture 5"/>
          <p:cNvPicPr>
            <a:picLocks noChangeAspect="1"/>
          </p:cNvPicPr>
          <p:nvPr/>
        </p:nvPicPr>
        <p:blipFill rotWithShape="1">
          <a:blip r:embed="rId3">
            <a:extLst/>
          </a:blip>
          <a:srcRect r="72765"/>
          <a:stretch/>
        </p:blipFill>
        <p:spPr>
          <a:xfrm>
            <a:off x="2892372" y="2309206"/>
            <a:ext cx="1679628" cy="29614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031252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 advAuto="0"/>
      <p:bldP spid="136" grpId="0" animBg="1"/>
      <p:bldP spid="137" grpId="0" animBg="1"/>
      <p:bldP spid="18" grpId="0" animBg="1"/>
      <p:bldP spid="1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645876" y="1663067"/>
            <a:ext cx="4516867" cy="3379465"/>
            <a:chOff x="2769136" y="3600171"/>
            <a:chExt cx="3858220" cy="288667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88" t="4237" r="1" b="45261"/>
            <a:stretch/>
          </p:blipFill>
          <p:spPr bwMode="auto">
            <a:xfrm>
              <a:off x="2785146" y="3600171"/>
              <a:ext cx="3842210" cy="2724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2769136" y="3600171"/>
              <a:ext cx="33905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85145" y="6029643"/>
              <a:ext cx="683799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 or C?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8600" y="3647400"/>
            <a:ext cx="4495800" cy="639762"/>
          </a:xfrm>
        </p:spPr>
        <p:txBody>
          <a:bodyPr>
            <a:normAutofit fontScale="92500"/>
          </a:bodyPr>
          <a:lstStyle/>
          <a:p>
            <a:r>
              <a:rPr lang="en-US" dirty="0"/>
              <a:t>Chromosome Conformation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28600" y="4287161"/>
            <a:ext cx="4344988" cy="1961239"/>
          </a:xfrm>
        </p:spPr>
        <p:txBody>
          <a:bodyPr>
            <a:normAutofit/>
          </a:bodyPr>
          <a:lstStyle/>
          <a:p>
            <a:r>
              <a:rPr lang="en-US" dirty="0"/>
              <a:t>In general: population</a:t>
            </a:r>
          </a:p>
          <a:p>
            <a:r>
              <a:rPr lang="en-US" b="1" dirty="0"/>
              <a:t>Contact frequency</a:t>
            </a:r>
          </a:p>
          <a:p>
            <a:pPr lvl="1"/>
            <a:r>
              <a:rPr lang="en-US" dirty="0"/>
              <a:t>Capture radius dependent</a:t>
            </a:r>
          </a:p>
          <a:p>
            <a:pPr lvl="1"/>
            <a:r>
              <a:rPr lang="en-US" dirty="0"/>
              <a:t>Long distances in close proximity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7343" y="1286018"/>
            <a:ext cx="4191000" cy="639762"/>
          </a:xfrm>
        </p:spPr>
        <p:txBody>
          <a:bodyPr>
            <a:normAutofit/>
          </a:bodyPr>
          <a:lstStyle/>
          <a:p>
            <a:r>
              <a:rPr lang="en-US" sz="2200" dirty="0"/>
              <a:t>FISH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7343" y="1925780"/>
            <a:ext cx="4191000" cy="15032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general: Single cell</a:t>
            </a:r>
          </a:p>
          <a:p>
            <a:r>
              <a:rPr lang="en-US" b="1" dirty="0"/>
              <a:t>Spatial distance</a:t>
            </a:r>
          </a:p>
          <a:p>
            <a:pPr lvl="1"/>
            <a:r>
              <a:rPr lang="en-US" dirty="0"/>
              <a:t>Any distance outside probe “glare”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5903893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j-lt"/>
              </a:rPr>
              <a:t>Finn, </a:t>
            </a:r>
            <a:r>
              <a:rPr lang="en-US" altLang="en-US" sz="1400" i="1" dirty="0" err="1">
                <a:latin typeface="+mj-lt"/>
              </a:rPr>
              <a:t>BioRxiv</a:t>
            </a:r>
            <a:r>
              <a:rPr lang="en-US" altLang="en-US" sz="1400" dirty="0">
                <a:latin typeface="+mj-lt"/>
              </a:rPr>
              <a:t>, 2017</a:t>
            </a:r>
          </a:p>
          <a:p>
            <a:pPr algn="r" eaLnBrk="1" hangingPunct="1"/>
            <a:r>
              <a:rPr lang="en-US" altLang="en-US" sz="1400" dirty="0">
                <a:latin typeface="+mj-lt"/>
              </a:rPr>
              <a:t>Belmont, </a:t>
            </a:r>
            <a:r>
              <a:rPr lang="en-US" altLang="en-US" sz="1400" i="1" dirty="0" err="1">
                <a:latin typeface="+mj-lt"/>
              </a:rPr>
              <a:t>Curr.Opin.Cell</a:t>
            </a:r>
            <a:r>
              <a:rPr lang="en-US" altLang="en-US" sz="1400" i="1" dirty="0">
                <a:latin typeface="+mj-lt"/>
              </a:rPr>
              <a:t> Biol</a:t>
            </a:r>
            <a:r>
              <a:rPr lang="en-US" altLang="en-US" sz="1400" dirty="0">
                <a:latin typeface="+mj-lt"/>
              </a:rPr>
              <a:t>. 2014</a:t>
            </a:r>
          </a:p>
          <a:p>
            <a:pPr algn="r" eaLnBrk="1" hangingPunct="1"/>
            <a:r>
              <a:rPr lang="en-US" altLang="en-US" sz="1400" dirty="0" err="1">
                <a:latin typeface="+mj-lt"/>
              </a:rPr>
              <a:t>Giorgietti</a:t>
            </a:r>
            <a:r>
              <a:rPr lang="en-US" altLang="en-US" sz="1400" dirty="0">
                <a:latin typeface="+mj-lt"/>
              </a:rPr>
              <a:t>, </a:t>
            </a:r>
            <a:r>
              <a:rPr lang="en-US" altLang="en-US" sz="1400" i="1" dirty="0" err="1">
                <a:latin typeface="+mj-lt"/>
              </a:rPr>
              <a:t>Gen.Biol</a:t>
            </a:r>
            <a:r>
              <a:rPr lang="en-US" altLang="en-US" sz="1400" dirty="0">
                <a:latin typeface="+mj-lt"/>
              </a:rPr>
              <a:t> 2016</a:t>
            </a:r>
          </a:p>
          <a:p>
            <a:pPr algn="r" eaLnBrk="1" hangingPunct="1"/>
            <a:r>
              <a:rPr lang="en-US" altLang="en-US" sz="1400" dirty="0" err="1">
                <a:latin typeface="+mj-lt"/>
              </a:rPr>
              <a:t>Fudenberg</a:t>
            </a:r>
            <a:r>
              <a:rPr lang="en-US" altLang="en-US" sz="1400" dirty="0">
                <a:latin typeface="+mj-lt"/>
              </a:rPr>
              <a:t> and </a:t>
            </a:r>
            <a:r>
              <a:rPr lang="en-US" altLang="en-US" sz="1400" dirty="0" err="1">
                <a:latin typeface="+mj-lt"/>
              </a:rPr>
              <a:t>Imakaev</a:t>
            </a:r>
            <a:r>
              <a:rPr lang="en-US" altLang="en-US" sz="1400" dirty="0">
                <a:latin typeface="+mj-lt"/>
              </a:rPr>
              <a:t>, </a:t>
            </a:r>
            <a:r>
              <a:rPr lang="en-US" altLang="en-US" sz="1400" i="1" dirty="0" err="1">
                <a:latin typeface="+mj-lt"/>
              </a:rPr>
              <a:t>Nat.Methods</a:t>
            </a:r>
            <a:r>
              <a:rPr lang="en-US" altLang="en-US" sz="1400" dirty="0">
                <a:latin typeface="+mj-lt"/>
              </a:rPr>
              <a:t> 2017</a:t>
            </a:r>
            <a:endParaRPr lang="en-US" sz="1400" dirty="0">
              <a:latin typeface="+mj-lt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86" t="18716" r="2091" b="59974"/>
          <a:stretch/>
        </p:blipFill>
        <p:spPr bwMode="auto">
          <a:xfrm>
            <a:off x="7543800" y="2584875"/>
            <a:ext cx="1429057" cy="134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267142" y="5358815"/>
            <a:ext cx="800532" cy="53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32ABCA-569A-4B09-8803-9A89E8CB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Hi-C protocol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762470-EF15-4363-92B2-2F65AAB5C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detailed look at what makes a good experiment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0B4758D-2050-477C-8BDE-721356D9F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j-lt"/>
              </a:rPr>
              <a:t>Belaghzal, </a:t>
            </a:r>
            <a:r>
              <a:rPr lang="en-US" altLang="en-US" sz="1400" i="1" dirty="0">
                <a:latin typeface="+mj-lt"/>
              </a:rPr>
              <a:t>Methods</a:t>
            </a:r>
            <a:r>
              <a:rPr lang="en-US" altLang="en-US" sz="1400" dirty="0">
                <a:latin typeface="+mj-lt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46474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E6DEC33-8984-4BB5-B3B9-A9C409C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this presentation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EDFA66C-9D1A-4B2D-9C4D-4CD027069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3201"/>
            <a:ext cx="822960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Understand how lab Hi-C procedures affect bioinformatic analyses</a:t>
            </a:r>
          </a:p>
        </p:txBody>
      </p:sp>
    </p:spTree>
    <p:extLst>
      <p:ext uri="{BB962C8B-B14F-4D97-AF65-F5344CB8AC3E}">
        <p14:creationId xmlns:p14="http://schemas.microsoft.com/office/powerpoint/2010/main" val="11712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8488</TotalTime>
  <Words>2377</Words>
  <Application>Microsoft Office PowerPoint</Application>
  <PresentationFormat>On-screen Show (4:3)</PresentationFormat>
  <Paragraphs>593</Paragraphs>
  <Slides>57</Slides>
  <Notes>24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MS PGothic</vt:lpstr>
      <vt:lpstr>MS PGothic</vt:lpstr>
      <vt:lpstr>Adobe Caslon Pro</vt:lpstr>
      <vt:lpstr>Arial</vt:lpstr>
      <vt:lpstr>Calibri</vt:lpstr>
      <vt:lpstr>Calibri Light</vt:lpstr>
      <vt:lpstr>Times New Roman</vt:lpstr>
      <vt:lpstr>Wingdings</vt:lpstr>
      <vt:lpstr>Office Theme</vt:lpstr>
      <vt:lpstr>Hi-C Data Analysis Bootcamp Harvard Medical School,  May 8th, 2018 </vt:lpstr>
      <vt:lpstr>Presentation Overview</vt:lpstr>
      <vt:lpstr>Molecular methods for studying genome organization</vt:lpstr>
      <vt:lpstr>C-tree</vt:lpstr>
      <vt:lpstr>C-tree</vt:lpstr>
      <vt:lpstr>PowerPoint Presentation</vt:lpstr>
      <vt:lpstr>FISH or C?</vt:lpstr>
      <vt:lpstr>The Hi-C protocol</vt:lpstr>
      <vt:lpstr>Goal of this presentation</vt:lpstr>
      <vt:lpstr>Some protocol publications on Hi-C</vt:lpstr>
      <vt:lpstr>Hi-C: What we C</vt:lpstr>
      <vt:lpstr>In situ Hi-C versus dilution Hi-C</vt:lpstr>
      <vt:lpstr>Hi-C critical steps</vt:lpstr>
      <vt:lpstr>Fixation</vt:lpstr>
      <vt:lpstr>Digestion</vt:lpstr>
      <vt:lpstr>Theory vs actual digestion</vt:lpstr>
      <vt:lpstr>Actual DpnII digestion</vt:lpstr>
      <vt:lpstr>Less digestion increases background</vt:lpstr>
      <vt:lpstr>Partial digestion</vt:lpstr>
      <vt:lpstr>Assessing enzyme penetration</vt:lpstr>
      <vt:lpstr>More sites = less penetration?</vt:lpstr>
      <vt:lpstr>Random breaks</vt:lpstr>
      <vt:lpstr>Ligation</vt:lpstr>
      <vt:lpstr>Fragment size bias</vt:lpstr>
      <vt:lpstr>Biotin removal</vt:lpstr>
      <vt:lpstr>Fragment sizing</vt:lpstr>
      <vt:lpstr>Covaris sonication</vt:lpstr>
      <vt:lpstr>AMpure ratios</vt:lpstr>
      <vt:lpstr>Covaris and Ampure</vt:lpstr>
      <vt:lpstr>Adapter ligation</vt:lpstr>
      <vt:lpstr>Paired end adapters</vt:lpstr>
      <vt:lpstr>Microhomology issues</vt:lpstr>
      <vt:lpstr>PCR amplification</vt:lpstr>
      <vt:lpstr>PCR cycle titration</vt:lpstr>
      <vt:lpstr>What can go wrong?</vt:lpstr>
      <vt:lpstr>Hi-C quality and QC</vt:lpstr>
      <vt:lpstr>Hi-C quality</vt:lpstr>
      <vt:lpstr>Quality control in the lab</vt:lpstr>
      <vt:lpstr>QC-PCR after ligation</vt:lpstr>
      <vt:lpstr>From bench to bites</vt:lpstr>
      <vt:lpstr>Interactions and product pairs</vt:lpstr>
      <vt:lpstr>Hi-C Features</vt:lpstr>
      <vt:lpstr>Scales of organization</vt:lpstr>
      <vt:lpstr>Data quality metrics </vt:lpstr>
      <vt:lpstr>Quality at chromosome level</vt:lpstr>
      <vt:lpstr>Quality at TAD level</vt:lpstr>
      <vt:lpstr>Data quality metrics </vt:lpstr>
      <vt:lpstr>single cell and Enrichment</vt:lpstr>
      <vt:lpstr>Notes on conformation</vt:lpstr>
      <vt:lpstr>Single cell Hi-C</vt:lpstr>
      <vt:lpstr>Different ways to “enrich”</vt:lpstr>
      <vt:lpstr>Hi-C protocol choice</vt:lpstr>
      <vt:lpstr>PowerPoint Presentation</vt:lpstr>
      <vt:lpstr>PowerPoint Presentation</vt:lpstr>
      <vt:lpstr>The power of enrichment</vt:lpstr>
      <vt:lpstr>5C enrichment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 Gibcus</dc:creator>
  <cp:lastModifiedBy>Gibcus, Johan</cp:lastModifiedBy>
  <cp:revision>479</cp:revision>
  <dcterms:created xsi:type="dcterms:W3CDTF">2016-10-03T21:00:40Z</dcterms:created>
  <dcterms:modified xsi:type="dcterms:W3CDTF">2018-05-08T02:19:06Z</dcterms:modified>
</cp:coreProperties>
</file>